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310" r:id="rId3"/>
    <p:sldId id="280" r:id="rId4"/>
    <p:sldId id="263" r:id="rId5"/>
    <p:sldId id="261" r:id="rId6"/>
    <p:sldId id="327" r:id="rId7"/>
    <p:sldId id="265" r:id="rId8"/>
    <p:sldId id="312" r:id="rId9"/>
    <p:sldId id="308" r:id="rId10"/>
    <p:sldId id="313" r:id="rId11"/>
    <p:sldId id="267" r:id="rId12"/>
    <p:sldId id="294" r:id="rId13"/>
    <p:sldId id="268" r:id="rId14"/>
    <p:sldId id="328" r:id="rId15"/>
    <p:sldId id="329" r:id="rId16"/>
    <p:sldId id="323" r:id="rId17"/>
    <p:sldId id="324" r:id="rId18"/>
    <p:sldId id="325" r:id="rId19"/>
    <p:sldId id="326" r:id="rId20"/>
    <p:sldId id="330" r:id="rId21"/>
    <p:sldId id="275" r:id="rId22"/>
    <p:sldId id="276" r:id="rId23"/>
    <p:sldId id="260" r:id="rId24"/>
  </p:sldIdLst>
  <p:sldSz cx="9144000" cy="6858000" type="screen4x3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ra Nadrag" initials="PN" lastIdx="6" clrIdx="0">
    <p:extLst>
      <p:ext uri="{19B8F6BF-5375-455C-9EA6-DF929625EA0E}">
        <p15:presenceInfo xmlns:p15="http://schemas.microsoft.com/office/powerpoint/2012/main" userId="Petra Nadra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260" autoAdjust="0"/>
  </p:normalViewPr>
  <p:slideViewPr>
    <p:cSldViewPr>
      <p:cViewPr varScale="1">
        <p:scale>
          <a:sx n="83" d="100"/>
          <a:sy n="83" d="100"/>
        </p:scale>
        <p:origin x="242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-5261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petra%20documents\1%20Dokumenti_projekti\SB\leto%202021\EUROSTAT\KopijaHLTH_EHIS_CD1E$DEFAULTVIEW1635869866068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977002555271637E-2"/>
          <c:y val="4.0169942084881588E-2"/>
          <c:w val="0.94791345406065997"/>
          <c:h val="0.770709234425892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graf!$J$10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7"/>
            <c:invertIfNegative val="0"/>
            <c:bubble3D val="0"/>
            <c:spPr>
              <a:pattFill prst="dkUpDiag">
                <a:fgClr>
                  <a:schemeClr val="tx1"/>
                </a:fgClr>
                <a:bgClr>
                  <a:schemeClr val="bg1"/>
                </a:bgClr>
              </a:pattFill>
              <a:ln>
                <a:noFill/>
              </a:ln>
              <a:effectLst>
                <a:glow rad="127000">
                  <a:schemeClr val="bg1"/>
                </a:glow>
                <a:outerShdw blurRad="50800" dist="50800" dir="5400000" algn="ctr" rotWithShape="0">
                  <a:schemeClr val="bg1"/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9A2-4C30-AA55-7F7E048FC966}"/>
              </c:ext>
            </c:extLst>
          </c:dPt>
          <c:dPt>
            <c:idx val="21"/>
            <c:invertIfNegative val="0"/>
            <c:bubble3D val="0"/>
            <c:spPr>
              <a:solidFill>
                <a:srgbClr val="FF0000">
                  <a:alpha val="40000"/>
                </a:srgb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9A2-4C30-AA55-7F7E048FC96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graf!$I$11:$I$42</c:f>
              <c:strCache>
                <c:ptCount val="32"/>
                <c:pt idx="0">
                  <c:v>Ireland</c:v>
                </c:pt>
                <c:pt idx="1">
                  <c:v>Norway</c:v>
                </c:pt>
                <c:pt idx="2">
                  <c:v>Luxembourg</c:v>
                </c:pt>
                <c:pt idx="3">
                  <c:v>Romania</c:v>
                </c:pt>
                <c:pt idx="4">
                  <c:v>Denmark</c:v>
                </c:pt>
                <c:pt idx="5">
                  <c:v>Lithuania</c:v>
                </c:pt>
                <c:pt idx="6">
                  <c:v>Iceland</c:v>
                </c:pt>
                <c:pt idx="7">
                  <c:v>Latvia</c:v>
                </c:pt>
                <c:pt idx="8">
                  <c:v>Belgium</c:v>
                </c:pt>
                <c:pt idx="9">
                  <c:v>Netherlands</c:v>
                </c:pt>
                <c:pt idx="10">
                  <c:v>Estonia</c:v>
                </c:pt>
                <c:pt idx="11">
                  <c:v>Austria</c:v>
                </c:pt>
                <c:pt idx="12">
                  <c:v>Sweden</c:v>
                </c:pt>
                <c:pt idx="13">
                  <c:v>Italy</c:v>
                </c:pt>
                <c:pt idx="14">
                  <c:v>Bulgaria</c:v>
                </c:pt>
                <c:pt idx="15">
                  <c:v>Cyprus</c:v>
                </c:pt>
                <c:pt idx="16">
                  <c:v>France</c:v>
                </c:pt>
                <c:pt idx="17">
                  <c:v>EU27</c:v>
                </c:pt>
                <c:pt idx="18">
                  <c:v>Spain</c:v>
                </c:pt>
                <c:pt idx="19">
                  <c:v>Malta</c:v>
                </c:pt>
                <c:pt idx="20">
                  <c:v>Slovakia</c:v>
                </c:pt>
                <c:pt idx="21">
                  <c:v>Slovenia</c:v>
                </c:pt>
                <c:pt idx="22">
                  <c:v>Serbia</c:v>
                </c:pt>
                <c:pt idx="23">
                  <c:v>Greece</c:v>
                </c:pt>
                <c:pt idx="24">
                  <c:v>Poland</c:v>
                </c:pt>
                <c:pt idx="25">
                  <c:v>Germany </c:v>
                </c:pt>
                <c:pt idx="26">
                  <c:v>Czechia</c:v>
                </c:pt>
                <c:pt idx="27">
                  <c:v>Hungary</c:v>
                </c:pt>
                <c:pt idx="28">
                  <c:v>Finland</c:v>
                </c:pt>
                <c:pt idx="29">
                  <c:v>Portugal</c:v>
                </c:pt>
                <c:pt idx="30">
                  <c:v>Turkey</c:v>
                </c:pt>
                <c:pt idx="31">
                  <c:v>Croatia</c:v>
                </c:pt>
              </c:strCache>
            </c:strRef>
          </c:cat>
          <c:val>
            <c:numRef>
              <c:f>graf!$J$11:$J$42</c:f>
              <c:numCache>
                <c:formatCode>General</c:formatCode>
                <c:ptCount val="32"/>
                <c:pt idx="0">
                  <c:v>3.5</c:v>
                </c:pt>
                <c:pt idx="1">
                  <c:v>4.5</c:v>
                </c:pt>
                <c:pt idx="2">
                  <c:v>4.5999999999999996</c:v>
                </c:pt>
                <c:pt idx="3">
                  <c:v>5</c:v>
                </c:pt>
                <c:pt idx="4">
                  <c:v>5.3</c:v>
                </c:pt>
                <c:pt idx="5">
                  <c:v>5.3</c:v>
                </c:pt>
                <c:pt idx="6">
                  <c:v>5.6</c:v>
                </c:pt>
                <c:pt idx="7">
                  <c:v>5.7</c:v>
                </c:pt>
                <c:pt idx="8">
                  <c:v>5.8</c:v>
                </c:pt>
                <c:pt idx="9">
                  <c:v>5.8</c:v>
                </c:pt>
                <c:pt idx="10">
                  <c:v>6</c:v>
                </c:pt>
                <c:pt idx="11">
                  <c:v>6</c:v>
                </c:pt>
                <c:pt idx="12">
                  <c:v>6.3</c:v>
                </c:pt>
                <c:pt idx="13">
                  <c:v>6.5</c:v>
                </c:pt>
                <c:pt idx="14">
                  <c:v>6.9</c:v>
                </c:pt>
                <c:pt idx="15">
                  <c:v>7</c:v>
                </c:pt>
                <c:pt idx="16">
                  <c:v>7.3</c:v>
                </c:pt>
                <c:pt idx="17">
                  <c:v>7.4</c:v>
                </c:pt>
                <c:pt idx="18">
                  <c:v>7.5</c:v>
                </c:pt>
                <c:pt idx="19">
                  <c:v>7.5</c:v>
                </c:pt>
                <c:pt idx="20">
                  <c:v>7.6</c:v>
                </c:pt>
                <c:pt idx="21">
                  <c:v>7.8</c:v>
                </c:pt>
                <c:pt idx="22">
                  <c:v>7.8</c:v>
                </c:pt>
                <c:pt idx="23">
                  <c:v>8</c:v>
                </c:pt>
                <c:pt idx="24">
                  <c:v>8.1</c:v>
                </c:pt>
                <c:pt idx="25">
                  <c:v>8.6999999999999993</c:v>
                </c:pt>
                <c:pt idx="26">
                  <c:v>8.8000000000000007</c:v>
                </c:pt>
                <c:pt idx="27">
                  <c:v>8.9</c:v>
                </c:pt>
                <c:pt idx="28">
                  <c:v>9.5</c:v>
                </c:pt>
                <c:pt idx="29">
                  <c:v>10</c:v>
                </c:pt>
                <c:pt idx="30">
                  <c:v>10.199999999999999</c:v>
                </c:pt>
                <c:pt idx="31">
                  <c:v>12.1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9A2-4C30-AA55-7F7E048FC9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2"/>
        <c:overlap val="-76"/>
        <c:axId val="-201650160"/>
        <c:axId val="-201650704"/>
      </c:barChart>
      <c:catAx>
        <c:axId val="-201650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-201650704"/>
        <c:crosses val="autoZero"/>
        <c:auto val="1"/>
        <c:lblAlgn val="ctr"/>
        <c:lblOffset val="100"/>
        <c:noMultiLvlLbl val="0"/>
      </c:catAx>
      <c:valAx>
        <c:axId val="-201650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accent1">
                  <a:alpha val="12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-201650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50475" cy="498773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Označba mesta datuma 2"/>
          <p:cNvSpPr>
            <a:spLocks noGrp="1"/>
          </p:cNvSpPr>
          <p:nvPr>
            <p:ph type="dt" sz="quarter" idx="1"/>
          </p:nvPr>
        </p:nvSpPr>
        <p:spPr>
          <a:xfrm>
            <a:off x="3856738" y="1"/>
            <a:ext cx="2950475" cy="498773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FED6638A-5A29-4B9F-A2B2-6905623DD4E9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2"/>
          </p:nvPr>
        </p:nvSpPr>
        <p:spPr>
          <a:xfrm>
            <a:off x="1" y="9442156"/>
            <a:ext cx="2950475" cy="4987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56738" y="9442156"/>
            <a:ext cx="2950475" cy="4987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4F958532-35F6-4082-A8D0-09B4060D2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215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50475" cy="498773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56738" y="1"/>
            <a:ext cx="2950475" cy="498773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F4B055E4-5B8B-4DC0-B404-9FF7D79F125E}" type="datetimeFigureOut">
              <a:rPr lang="sl-SI" smtClean="0"/>
              <a:t>11. 11. 2021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1988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0879" y="4784071"/>
            <a:ext cx="5447030" cy="3914240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1" y="9442156"/>
            <a:ext cx="2950475" cy="4987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56738" y="9442156"/>
            <a:ext cx="2950475" cy="4987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025F4EF0-F9C5-45E9-899E-9D5AEA9E815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6375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F4EF0-F9C5-45E9-899E-9D5AEA9E8150}" type="slidenum">
              <a:rPr lang="sl-SI" smtClean="0"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030008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F4EF0-F9C5-45E9-899E-9D5AEA9E8150}" type="slidenum">
              <a:rPr lang="sl-SI" smtClean="0"/>
              <a:t>10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543954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F4EF0-F9C5-45E9-899E-9D5AEA9E8150}" type="slidenum">
              <a:rPr lang="sl-SI" smtClean="0"/>
              <a:t>11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819198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F4EF0-F9C5-45E9-899E-9D5AEA9E8150}" type="slidenum">
              <a:rPr lang="sl-SI" smtClean="0"/>
              <a:t>12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384025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F4EF0-F9C5-45E9-899E-9D5AEA9E8150}" type="slidenum">
              <a:rPr lang="sl-SI" smtClean="0"/>
              <a:t>13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041489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F4EF0-F9C5-45E9-899E-9D5AEA9E8150}" type="slidenum">
              <a:rPr lang="sl-SI" smtClean="0"/>
              <a:t>14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994126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F4EF0-F9C5-45E9-899E-9D5AEA9E8150}" type="slidenum">
              <a:rPr lang="sl-SI" smtClean="0"/>
              <a:t>15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365464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F4EF0-F9C5-45E9-899E-9D5AEA9E8150}" type="slidenum">
              <a:rPr lang="sl-SI" smtClean="0"/>
              <a:t>16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647855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sz="1200" b="0" i="0" u="none" strike="noStrike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F4EF0-F9C5-45E9-899E-9D5AEA9E8150}" type="slidenum">
              <a:rPr lang="sl-SI" smtClean="0"/>
              <a:t>17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857561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F4EF0-F9C5-45E9-899E-9D5AEA9E8150}" type="slidenum">
              <a:rPr lang="sl-SI" smtClean="0"/>
              <a:t>18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267764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F4EF0-F9C5-45E9-899E-9D5AEA9E8150}" type="slidenum">
              <a:rPr lang="sl-SI" smtClean="0"/>
              <a:t>19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2134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F4EF0-F9C5-45E9-899E-9D5AEA9E8150}" type="slidenum">
              <a:rPr lang="sl-SI" smtClean="0"/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9567059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F4EF0-F9C5-45E9-899E-9D5AEA9E8150}" type="slidenum">
              <a:rPr lang="sl-SI" smtClean="0"/>
              <a:t>20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8771423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A08E1C-9A5C-4929-99F8-2CA09237961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5525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F4EF0-F9C5-45E9-899E-9D5AEA9E8150}" type="slidenum">
              <a:rPr lang="sl-SI" smtClean="0"/>
              <a:t>22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4899369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F4EF0-F9C5-45E9-899E-9D5AEA9E8150}" type="slidenum">
              <a:rPr lang="sl-SI" smtClean="0"/>
              <a:t>23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108506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F4EF0-F9C5-45E9-899E-9D5AEA9E8150}" type="slidenum">
              <a:rPr lang="sl-SI" smtClean="0"/>
              <a:t>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522304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F4EF0-F9C5-45E9-899E-9D5AEA9E8150}" type="slidenum">
              <a:rPr lang="sl-SI" smtClean="0"/>
              <a:t>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608831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F4EF0-F9C5-45E9-899E-9D5AEA9E8150}" type="slidenum">
              <a:rPr lang="sl-SI" smtClean="0"/>
              <a:t>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337936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F4EF0-F9C5-45E9-899E-9D5AEA9E8150}" type="slidenum">
              <a:rPr lang="sl-SI" smtClean="0"/>
              <a:t>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771899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F4EF0-F9C5-45E9-899E-9D5AEA9E8150}" type="slidenum">
              <a:rPr lang="sl-SI" smtClean="0"/>
              <a:t>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080618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F4EF0-F9C5-45E9-899E-9D5AEA9E8150}" type="slidenum">
              <a:rPr lang="sl-SI" smtClean="0"/>
              <a:t>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904494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F4EF0-F9C5-45E9-899E-9D5AEA9E8150}" type="slidenum">
              <a:rPr lang="sl-SI" smtClean="0"/>
              <a:t>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26875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6C8C-3E86-4D97-9AAC-D341A6C1F133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C5B9-6095-478F-B61D-495F9D83A7DB}" type="slidenum">
              <a:rPr lang="en-GB" smtClean="0"/>
              <a:t>‹#›</a:t>
            </a:fld>
            <a:endParaRPr lang="en-GB"/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3526" y="404664"/>
            <a:ext cx="359727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5825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6C8C-3E86-4D97-9AAC-D341A6C1F133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C5B9-6095-478F-B61D-495F9D83A7DB}" type="slidenum">
              <a:rPr lang="en-GB" smtClean="0"/>
              <a:t>‹#›</a:t>
            </a:fld>
            <a:endParaRPr lang="en-GB"/>
          </a:p>
        </p:txBody>
      </p:sp>
      <p:pic>
        <p:nvPicPr>
          <p:cNvPr id="1126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0480" y="5563092"/>
            <a:ext cx="1262063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6986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6C8C-3E86-4D97-9AAC-D341A6C1F133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C5B9-6095-478F-B61D-495F9D83A7DB}" type="slidenum">
              <a:rPr lang="en-GB" smtClean="0"/>
              <a:t>‹#›</a:t>
            </a:fld>
            <a:endParaRPr lang="en-GB"/>
          </a:p>
        </p:txBody>
      </p:sp>
      <p:pic>
        <p:nvPicPr>
          <p:cNvPr id="1229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565775"/>
            <a:ext cx="1262063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2421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6C8C-3E86-4D97-9AAC-D341A6C1F133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C5B9-6095-478F-B61D-495F9D83A7DB}" type="slidenum">
              <a:rPr lang="en-GB" smtClean="0"/>
              <a:t>‹#›</a:t>
            </a:fld>
            <a:endParaRPr lang="en-GB"/>
          </a:p>
        </p:txBody>
      </p:sp>
      <p:pic>
        <p:nvPicPr>
          <p:cNvPr id="3076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517232"/>
            <a:ext cx="1262063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5941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6C8C-3E86-4D97-9AAC-D341A6C1F133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C5B9-6095-478F-B61D-495F9D83A7DB}" type="slidenum">
              <a:rPr lang="en-GB" smtClean="0"/>
              <a:t>‹#›</a:t>
            </a:fld>
            <a:endParaRPr lang="en-GB"/>
          </a:p>
        </p:txBody>
      </p:sp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563092"/>
            <a:ext cx="1262063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7011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6C8C-3E86-4D97-9AAC-D341A6C1F133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C5B9-6095-478F-B61D-495F9D83A7DB}" type="slidenum">
              <a:rPr lang="en-GB" smtClean="0"/>
              <a:t>‹#›</a:t>
            </a:fld>
            <a:endParaRPr lang="en-GB"/>
          </a:p>
        </p:txBody>
      </p:sp>
      <p:pic>
        <p:nvPicPr>
          <p:cNvPr id="512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63092"/>
            <a:ext cx="1262063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869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6C8C-3E86-4D97-9AAC-D341A6C1F133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C5B9-6095-478F-B61D-495F9D83A7DB}" type="slidenum">
              <a:rPr lang="en-GB" smtClean="0"/>
              <a:t>‹#›</a:t>
            </a:fld>
            <a:endParaRPr lang="en-GB"/>
          </a:p>
        </p:txBody>
      </p:sp>
      <p:pic>
        <p:nvPicPr>
          <p:cNvPr id="614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1937" y="5565775"/>
            <a:ext cx="1262063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0062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6C8C-3E86-4D97-9AAC-D341A6C1F133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C5B9-6095-478F-B61D-495F9D83A7DB}" type="slidenum">
              <a:rPr lang="en-GB" smtClean="0"/>
              <a:t>‹#›</a:t>
            </a:fld>
            <a:endParaRPr lang="en-GB"/>
          </a:p>
        </p:txBody>
      </p:sp>
      <p:pic>
        <p:nvPicPr>
          <p:cNvPr id="717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1937" y="5565775"/>
            <a:ext cx="1262063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6900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6C8C-3E86-4D97-9AAC-D341A6C1F133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C5B9-6095-478F-B61D-495F9D83A7DB}" type="slidenum">
              <a:rPr lang="en-GB" smtClean="0"/>
              <a:t>‹#›</a:t>
            </a:fld>
            <a:endParaRPr lang="en-GB"/>
          </a:p>
        </p:txBody>
      </p:sp>
      <p:pic>
        <p:nvPicPr>
          <p:cNvPr id="819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519831"/>
            <a:ext cx="1262063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1780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6C8C-3E86-4D97-9AAC-D341A6C1F133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C5B9-6095-478F-B61D-495F9D83A7DB}" type="slidenum">
              <a:rPr lang="en-GB" smtClean="0"/>
              <a:t>‹#›</a:t>
            </a:fld>
            <a:endParaRPr lang="en-GB"/>
          </a:p>
        </p:txBody>
      </p:sp>
      <p:pic>
        <p:nvPicPr>
          <p:cNvPr id="921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1962" y="5565775"/>
            <a:ext cx="1262063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4353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6C8C-3E86-4D97-9AAC-D341A6C1F133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C5B9-6095-478F-B61D-495F9D83A7DB}" type="slidenum">
              <a:rPr lang="en-GB" smtClean="0"/>
              <a:t>‹#›</a:t>
            </a:fld>
            <a:endParaRPr lang="en-GB"/>
          </a:p>
        </p:txBody>
      </p:sp>
      <p:pic>
        <p:nvPicPr>
          <p:cNvPr id="1024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17232"/>
            <a:ext cx="1262063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048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86C8C-3E86-4D97-9AAC-D341A6C1F133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2C5B9-6095-478F-B61D-495F9D83A7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038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emf"/><Relationship Id="rId4" Type="http://schemas.openxmlformats.org/officeDocument/2006/relationships/image" Target="../media/image3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/>
          <a:p>
            <a:r>
              <a:rPr lang="sl-SI" sz="3200" dirty="0" smtClean="0"/>
              <a:t>Sladkorna bolezen v številkah – stanje 2020, s posebnim poudarkom na COVID 19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Aleš Korošec, P</a:t>
            </a:r>
            <a:r>
              <a:rPr lang="sl-SI" dirty="0" smtClean="0"/>
              <a:t>e</a:t>
            </a:r>
            <a:r>
              <a:rPr lang="en-US" dirty="0" smtClean="0"/>
              <a:t>tra Nadrag, </a:t>
            </a:r>
            <a:r>
              <a:rPr lang="sl-SI" dirty="0" smtClean="0"/>
              <a:t>Ivan Eržen</a:t>
            </a:r>
          </a:p>
          <a:p>
            <a:r>
              <a:rPr lang="sl-SI" dirty="0" smtClean="0"/>
              <a:t>Nacionalni inštitut za javno zdravje</a:t>
            </a:r>
          </a:p>
          <a:p>
            <a:endParaRPr lang="sl-SI" dirty="0"/>
          </a:p>
          <a:p>
            <a:r>
              <a:rPr lang="sl-SI" dirty="0" smtClean="0"/>
              <a:t>12. Nacionalna konferenca o sladkorni bolezni</a:t>
            </a:r>
          </a:p>
          <a:p>
            <a:r>
              <a:rPr lang="sl-SI" dirty="0" smtClean="0"/>
              <a:t>9. </a:t>
            </a:r>
            <a:r>
              <a:rPr lang="sl-SI" dirty="0"/>
              <a:t>n</a:t>
            </a:r>
            <a:r>
              <a:rPr lang="sl-SI" dirty="0" smtClean="0"/>
              <a:t>ovember 2021, preko spleta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1821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79512" y="1023073"/>
            <a:ext cx="8280920" cy="12527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l-SI" dirty="0" smtClean="0"/>
              <a:t>          Sladkorna bolezen, dialize in transplantacije</a:t>
            </a:r>
            <a:endParaRPr lang="sl-SI" dirty="0"/>
          </a:p>
        </p:txBody>
      </p:sp>
      <p:sp>
        <p:nvSpPr>
          <p:cNvPr id="7" name="Pravokotnik 6"/>
          <p:cNvSpPr/>
          <p:nvPr/>
        </p:nvSpPr>
        <p:spPr>
          <a:xfrm>
            <a:off x="395536" y="1936292"/>
            <a:ext cx="23314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V </a:t>
            </a:r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letu </a:t>
            </a:r>
            <a:r>
              <a:rPr lang="sl-SI" sz="2800" dirty="0" smtClean="0">
                <a:solidFill>
                  <a:schemeClr val="bg1">
                    <a:lumMod val="50000"/>
                  </a:schemeClr>
                </a:solidFill>
              </a:rPr>
              <a:t>2020 </a:t>
            </a:r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je 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bilo</a:t>
            </a:r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…</a:t>
            </a:r>
            <a:endParaRPr lang="sl-SI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8" name="Skupina 7"/>
          <p:cNvGrpSpPr/>
          <p:nvPr/>
        </p:nvGrpSpPr>
        <p:grpSpPr>
          <a:xfrm>
            <a:off x="1115616" y="2694410"/>
            <a:ext cx="4000626" cy="1554272"/>
            <a:chOff x="1202717" y="4511105"/>
            <a:chExt cx="2641048" cy="1554272"/>
          </a:xfrm>
        </p:grpSpPr>
        <p:sp>
          <p:nvSpPr>
            <p:cNvPr id="9" name="Zaobljeni pravokotnik 8"/>
            <p:cNvSpPr/>
            <p:nvPr/>
          </p:nvSpPr>
          <p:spPr>
            <a:xfrm>
              <a:off x="1231656" y="4511105"/>
              <a:ext cx="2612109" cy="1347897"/>
            </a:xfrm>
            <a:prstGeom prst="roundRect">
              <a:avLst/>
            </a:prstGeom>
            <a:solidFill>
              <a:srgbClr val="007DC5">
                <a:alpha val="50196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PoljeZBesedilom 9"/>
            <p:cNvSpPr txBox="1"/>
            <p:nvPr/>
          </p:nvSpPr>
          <p:spPr>
            <a:xfrm>
              <a:off x="1202717" y="4618827"/>
              <a:ext cx="2592288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800" b="1" dirty="0" smtClean="0"/>
                <a:t>782 </a:t>
              </a:r>
              <a:endParaRPr lang="sl-SI" sz="2800" b="1" dirty="0"/>
            </a:p>
            <a:p>
              <a:pPr algn="ctr"/>
              <a:r>
                <a:rPr lang="sl-SI" sz="2000" b="1" dirty="0">
                  <a:solidFill>
                    <a:srgbClr val="FF0000"/>
                  </a:solidFill>
                </a:rPr>
                <a:t>b</a:t>
              </a:r>
              <a:r>
                <a:rPr lang="sl-SI" sz="2000" b="1" dirty="0" smtClean="0">
                  <a:solidFill>
                    <a:srgbClr val="FF0000"/>
                  </a:solidFill>
                </a:rPr>
                <a:t>olnikov s sladkorno boleznijo, </a:t>
              </a:r>
            </a:p>
            <a:p>
              <a:pPr algn="ctr"/>
              <a:r>
                <a:rPr lang="sl-SI" sz="2000" b="1" dirty="0" smtClean="0">
                  <a:solidFill>
                    <a:srgbClr val="FF0000"/>
                  </a:solidFill>
                </a:rPr>
                <a:t>ki se zdravijo z dializo</a:t>
              </a:r>
              <a:endParaRPr lang="sl-SI" sz="20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1" name="Skupina 10"/>
          <p:cNvGrpSpPr/>
          <p:nvPr/>
        </p:nvGrpSpPr>
        <p:grpSpPr>
          <a:xfrm>
            <a:off x="1979712" y="4598777"/>
            <a:ext cx="5889766" cy="1227512"/>
            <a:chOff x="4243158" y="4232118"/>
            <a:chExt cx="4561772" cy="1786172"/>
          </a:xfrm>
        </p:grpSpPr>
        <p:sp>
          <p:nvSpPr>
            <p:cNvPr id="13" name="Zaobljeni pravokotnik 12"/>
            <p:cNvSpPr/>
            <p:nvPr/>
          </p:nvSpPr>
          <p:spPr>
            <a:xfrm>
              <a:off x="4464610" y="4386602"/>
              <a:ext cx="4171367" cy="1631688"/>
            </a:xfrm>
            <a:prstGeom prst="roundRect">
              <a:avLst/>
            </a:prstGeom>
            <a:solidFill>
              <a:srgbClr val="808285">
                <a:alpha val="49804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PoljeZBesedilom 11"/>
            <p:cNvSpPr txBox="1"/>
            <p:nvPr/>
          </p:nvSpPr>
          <p:spPr>
            <a:xfrm>
              <a:off x="4243158" y="4232118"/>
              <a:ext cx="4561772" cy="11935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800" b="1" dirty="0" smtClean="0"/>
                <a:t>18 </a:t>
              </a:r>
            </a:p>
            <a:p>
              <a:pPr algn="ctr"/>
              <a:r>
                <a:rPr lang="sl-SI" sz="2000" dirty="0">
                  <a:solidFill>
                    <a:srgbClr val="0070C0"/>
                  </a:solidFill>
                </a:rPr>
                <a:t>bolnikov s sladkorno boleznijo, </a:t>
              </a:r>
              <a:r>
                <a:rPr lang="sl-SI" sz="2000" dirty="0" smtClean="0">
                  <a:solidFill>
                    <a:srgbClr val="0070C0"/>
                  </a:solidFill>
                </a:rPr>
                <a:t>ki </a:t>
              </a:r>
              <a:r>
                <a:rPr lang="sl-SI" sz="2000" dirty="0">
                  <a:solidFill>
                    <a:srgbClr val="0070C0"/>
                  </a:solidFill>
                </a:rPr>
                <a:t>so imeli transplantacijo ledvic ali ledvic s trebušno slinavko</a:t>
              </a:r>
              <a:r>
                <a:rPr lang="sl-SI" sz="2000" dirty="0" smtClean="0">
                  <a:solidFill>
                    <a:srgbClr val="0070C0"/>
                  </a:solidFill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7563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jeZBesedilom 4"/>
          <p:cNvSpPr txBox="1"/>
          <p:nvPr/>
        </p:nvSpPr>
        <p:spPr>
          <a:xfrm>
            <a:off x="25192" y="6021288"/>
            <a:ext cx="4332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600" dirty="0" smtClean="0"/>
              <a:t>Vir: Ožji nabor kazalnikov spremljanja obvladovanja sladkorne bolezni v Sloveniji, 2020</a:t>
            </a:r>
            <a:endParaRPr lang="sl-SI" sz="16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509" y="2204408"/>
            <a:ext cx="4184007" cy="2176897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55509" y="1860866"/>
            <a:ext cx="4042792" cy="432048"/>
          </a:xfrm>
        </p:spPr>
        <p:txBody>
          <a:bodyPr>
            <a:normAutofit/>
          </a:bodyPr>
          <a:lstStyle/>
          <a:p>
            <a:pPr algn="l"/>
            <a:r>
              <a:rPr lang="pl-PL" sz="1400" dirty="0"/>
              <a:t>Bolniki s sladkorno boleznijo med </a:t>
            </a:r>
            <a:r>
              <a:rPr lang="pl-PL" sz="1400" dirty="0" smtClean="0"/>
              <a:t>bolniki </a:t>
            </a:r>
            <a:r>
              <a:rPr lang="pl-PL" sz="1400" dirty="0"/>
              <a:t>na dializi</a:t>
            </a:r>
            <a:endParaRPr lang="en-US" sz="1400" dirty="0"/>
          </a:p>
        </p:txBody>
      </p:sp>
      <p:sp>
        <p:nvSpPr>
          <p:cNvPr id="9" name="Naslov 1"/>
          <p:cNvSpPr txBox="1">
            <a:spLocks/>
          </p:cNvSpPr>
          <p:nvPr/>
        </p:nvSpPr>
        <p:spPr>
          <a:xfrm>
            <a:off x="170224" y="373283"/>
            <a:ext cx="4042792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1400" dirty="0" smtClean="0"/>
              <a:t>Bolniki s sladkorno boleznijo, ki se zdravijo z dializo</a:t>
            </a:r>
            <a:endParaRPr lang="en-US" sz="1400" dirty="0"/>
          </a:p>
        </p:txBody>
      </p:sp>
      <p:pic>
        <p:nvPicPr>
          <p:cNvPr id="11" name="Slika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528" y="876774"/>
            <a:ext cx="5929707" cy="571733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76056" y="3284984"/>
            <a:ext cx="3877392" cy="2359356"/>
          </a:xfrm>
          <a:prstGeom prst="rect">
            <a:avLst/>
          </a:prstGeom>
        </p:spPr>
      </p:pic>
      <p:sp>
        <p:nvSpPr>
          <p:cNvPr id="10" name="Naslov 1"/>
          <p:cNvSpPr txBox="1">
            <a:spLocks/>
          </p:cNvSpPr>
          <p:nvPr/>
        </p:nvSpPr>
        <p:spPr>
          <a:xfrm>
            <a:off x="5076056" y="3076832"/>
            <a:ext cx="4042792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1400" dirty="0" smtClean="0"/>
              <a:t>Bolniki s sladkorno boleznijo med osebami s tranplantacijo ledvic in trebušne slinavke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11836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115616" y="2708920"/>
            <a:ext cx="6851104" cy="12527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l-SI" sz="4000" dirty="0" smtClean="0"/>
              <a:t>Umrljivost</a:t>
            </a:r>
            <a:endParaRPr lang="sl-SI" sz="4000" dirty="0"/>
          </a:p>
        </p:txBody>
      </p:sp>
    </p:spTree>
    <p:extLst>
      <p:ext uri="{BB962C8B-B14F-4D97-AF65-F5344CB8AC3E}">
        <p14:creationId xmlns:p14="http://schemas.microsoft.com/office/powerpoint/2010/main" val="252614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524328" cy="1143000"/>
          </a:xfrm>
        </p:spPr>
        <p:txBody>
          <a:bodyPr>
            <a:normAutofit/>
          </a:bodyPr>
          <a:lstStyle/>
          <a:p>
            <a:r>
              <a:rPr lang="sl-SI" sz="2400" dirty="0" smtClean="0"/>
              <a:t>Umrli  zaradi sladkorne  bolezni kot osnovnega vzroka smrti v obdobju od  2009 do 2020</a:t>
            </a:r>
            <a:endParaRPr lang="sl-SI" sz="2400" dirty="0"/>
          </a:p>
        </p:txBody>
      </p:sp>
      <p:sp>
        <p:nvSpPr>
          <p:cNvPr id="5" name="PoljeZBesedilom 4"/>
          <p:cNvSpPr txBox="1"/>
          <p:nvPr/>
        </p:nvSpPr>
        <p:spPr>
          <a:xfrm>
            <a:off x="0" y="6273225"/>
            <a:ext cx="4332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600" dirty="0" smtClean="0"/>
              <a:t>Vir: Ožji nabor kazalnikov spremljanja obvladovanja sladkorne bolezni v Sloveniji, 2020</a:t>
            </a:r>
            <a:endParaRPr lang="sl-SI" sz="1600" dirty="0"/>
          </a:p>
        </p:txBody>
      </p:sp>
      <p:pic>
        <p:nvPicPr>
          <p:cNvPr id="6" name="Označba mesta vsebine 5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844824"/>
            <a:ext cx="6516216" cy="310120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8668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467544" y="1988840"/>
            <a:ext cx="7848872" cy="17281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/>
              <a:t>BOLNIKI S SLADKORNO BOLEZNIJO IN COVID-19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05703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84" y="1412776"/>
            <a:ext cx="6852498" cy="4682134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4684" y="407341"/>
            <a:ext cx="8962802" cy="634082"/>
          </a:xfrm>
        </p:spPr>
        <p:txBody>
          <a:bodyPr>
            <a:noAutofit/>
          </a:bodyPr>
          <a:lstStyle/>
          <a:p>
            <a:r>
              <a:rPr lang="sl-SI" sz="2800" dirty="0" smtClean="0"/>
              <a:t>Bolniki s sladkorno boleznijo in cepljenje proti COVID-19</a:t>
            </a:r>
            <a:endParaRPr lang="sl-SI" sz="2800" dirty="0"/>
          </a:p>
        </p:txBody>
      </p:sp>
      <p:sp>
        <p:nvSpPr>
          <p:cNvPr id="6" name="Leva puščica 5"/>
          <p:cNvSpPr/>
          <p:nvPr/>
        </p:nvSpPr>
        <p:spPr>
          <a:xfrm rot="21420764">
            <a:off x="6651469" y="1839145"/>
            <a:ext cx="714680" cy="432048"/>
          </a:xfrm>
          <a:prstGeom prst="lef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sl-SI" sz="1400" dirty="0" smtClean="0"/>
              <a:t>90+ let</a:t>
            </a:r>
            <a:endParaRPr lang="sl-SI" sz="1400" dirty="0"/>
          </a:p>
        </p:txBody>
      </p:sp>
      <p:sp>
        <p:nvSpPr>
          <p:cNvPr id="7" name="Leva puščica 6"/>
          <p:cNvSpPr/>
          <p:nvPr/>
        </p:nvSpPr>
        <p:spPr>
          <a:xfrm>
            <a:off x="6723311" y="2812408"/>
            <a:ext cx="873025" cy="432048"/>
          </a:xfrm>
          <a:prstGeom prst="lef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sl-SI" sz="1400" dirty="0" smtClean="0"/>
              <a:t>18–24 let</a:t>
            </a:r>
            <a:endParaRPr lang="sl-SI" sz="1400" dirty="0"/>
          </a:p>
        </p:txBody>
      </p:sp>
      <p:sp>
        <p:nvSpPr>
          <p:cNvPr id="8" name="Leva puščica 7"/>
          <p:cNvSpPr/>
          <p:nvPr/>
        </p:nvSpPr>
        <p:spPr>
          <a:xfrm>
            <a:off x="6797771" y="4054637"/>
            <a:ext cx="792088" cy="432048"/>
          </a:xfrm>
          <a:prstGeom prst="lef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sl-SI" sz="1400" dirty="0" smtClean="0"/>
              <a:t>0–17 let</a:t>
            </a:r>
            <a:endParaRPr lang="sl-SI" sz="1400" dirty="0"/>
          </a:p>
        </p:txBody>
      </p:sp>
      <p:sp>
        <p:nvSpPr>
          <p:cNvPr id="9" name="Leva puščica 8"/>
          <p:cNvSpPr/>
          <p:nvPr/>
        </p:nvSpPr>
        <p:spPr>
          <a:xfrm rot="681197">
            <a:off x="6694766" y="2327116"/>
            <a:ext cx="919408" cy="432048"/>
          </a:xfrm>
          <a:prstGeom prst="lef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sl-SI" sz="1400" dirty="0" smtClean="0"/>
              <a:t>60–64 let</a:t>
            </a:r>
            <a:endParaRPr lang="sl-SI" sz="1400" dirty="0"/>
          </a:p>
        </p:txBody>
      </p:sp>
      <p:sp>
        <p:nvSpPr>
          <p:cNvPr id="12" name="PoljeZBesedilom 11"/>
          <p:cNvSpPr txBox="1"/>
          <p:nvPr/>
        </p:nvSpPr>
        <p:spPr>
          <a:xfrm>
            <a:off x="6852498" y="4560922"/>
            <a:ext cx="2232248" cy="10772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l-SI" sz="1600" dirty="0" smtClean="0"/>
              <a:t>Mlajši bolniki s sladkorno boleznijo so se hitreje cepili kot ostali.</a:t>
            </a:r>
            <a:endParaRPr lang="sl-SI" sz="1600" dirty="0"/>
          </a:p>
        </p:txBody>
      </p:sp>
    </p:spTree>
    <p:extLst>
      <p:ext uri="{BB962C8B-B14F-4D97-AF65-F5344CB8AC3E}">
        <p14:creationId xmlns:p14="http://schemas.microsoft.com/office/powerpoint/2010/main" val="251876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/>
          <p:cNvSpPr txBox="1">
            <a:spLocks/>
          </p:cNvSpPr>
          <p:nvPr/>
        </p:nvSpPr>
        <p:spPr>
          <a:xfrm>
            <a:off x="-18167" y="188640"/>
            <a:ext cx="8962802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 sz="2800" dirty="0" smtClean="0"/>
              <a:t>Predpisovanje zdravil za zdravljenje sladkorne bolezni </a:t>
            </a:r>
          </a:p>
          <a:p>
            <a:r>
              <a:rPr lang="sl-SI" sz="2800" dirty="0" smtClean="0"/>
              <a:t>v času epidemije COVID-19</a:t>
            </a:r>
            <a:endParaRPr lang="sl-SI" sz="2800" dirty="0"/>
          </a:p>
        </p:txBody>
      </p:sp>
      <p:sp>
        <p:nvSpPr>
          <p:cNvPr id="5" name="PoljeZBesedilom 4"/>
          <p:cNvSpPr txBox="1"/>
          <p:nvPr/>
        </p:nvSpPr>
        <p:spPr>
          <a:xfrm>
            <a:off x="6693988" y="1642254"/>
            <a:ext cx="2304256" cy="37856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l-SI" sz="1600" dirty="0" err="1" smtClean="0"/>
              <a:t>Lockdown</a:t>
            </a:r>
            <a:r>
              <a:rPr lang="sl-SI" sz="1600" dirty="0" smtClean="0"/>
              <a:t> v 1. valu je povzročil manjšo porabo antihiperglikemikov v mesecih marec in april, vendar se je ves padec nadoknadil z odprtjem maja 2020.</a:t>
            </a:r>
            <a:endParaRPr lang="sl-SI" sz="1600" dirty="0"/>
          </a:p>
          <a:p>
            <a:endParaRPr lang="sl-SI" sz="1600" dirty="0" smtClean="0"/>
          </a:p>
          <a:p>
            <a:r>
              <a:rPr lang="sl-SI" sz="1600" dirty="0"/>
              <a:t>J</a:t>
            </a:r>
            <a:r>
              <a:rPr lang="sl-SI" sz="1600" dirty="0" smtClean="0"/>
              <a:t>eseni 2020 in pozimi 20/21 ni opaznega padca porabe zdravil za zdravljenje sladkorne bolezni kot je npr. opaziti pri nekaterih ostalih skupinah zdravil.</a:t>
            </a:r>
          </a:p>
        </p:txBody>
      </p:sp>
      <p:pic>
        <p:nvPicPr>
          <p:cNvPr id="11" name="Slika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36746"/>
            <a:ext cx="6693988" cy="4151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5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/>
          <p:cNvSpPr txBox="1">
            <a:spLocks/>
          </p:cNvSpPr>
          <p:nvPr/>
        </p:nvSpPr>
        <p:spPr>
          <a:xfrm>
            <a:off x="-149126" y="364418"/>
            <a:ext cx="8962802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 sz="2800" dirty="0" smtClean="0"/>
              <a:t>Prejemniki zdravil za zdravljenje sladkorne bolezni</a:t>
            </a:r>
          </a:p>
          <a:p>
            <a:r>
              <a:rPr lang="sl-SI" sz="2800" dirty="0" smtClean="0"/>
              <a:t> med umrlimi </a:t>
            </a:r>
            <a:r>
              <a:rPr lang="sl-SI" sz="2800" dirty="0"/>
              <a:t>zaradi </a:t>
            </a:r>
            <a:r>
              <a:rPr lang="sl-SI" sz="2800" dirty="0" smtClean="0"/>
              <a:t>COVID-19</a:t>
            </a:r>
            <a:endParaRPr lang="sl-SI" sz="2800" dirty="0"/>
          </a:p>
        </p:txBody>
      </p:sp>
      <p:sp>
        <p:nvSpPr>
          <p:cNvPr id="5" name="Elipsa 4"/>
          <p:cNvSpPr/>
          <p:nvPr/>
        </p:nvSpPr>
        <p:spPr>
          <a:xfrm>
            <a:off x="7196083" y="1158131"/>
            <a:ext cx="720080" cy="315398"/>
          </a:xfrm>
          <a:prstGeom prst="ellipse">
            <a:avLst/>
          </a:prstGeom>
          <a:solidFill>
            <a:schemeClr val="bg1">
              <a:lumMod val="50000"/>
              <a:alpha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l-SI" sz="1000" dirty="0" smtClean="0">
                <a:solidFill>
                  <a:schemeClr val="tx1"/>
                </a:solidFill>
              </a:rPr>
              <a:t>COVID19 umrli</a:t>
            </a:r>
            <a:endParaRPr lang="sl-SI" sz="600" dirty="0">
              <a:solidFill>
                <a:schemeClr val="tx1"/>
              </a:solidFill>
            </a:endParaRPr>
          </a:p>
        </p:txBody>
      </p:sp>
      <p:sp>
        <p:nvSpPr>
          <p:cNvPr id="6" name="Elipsa 5"/>
          <p:cNvSpPr/>
          <p:nvPr/>
        </p:nvSpPr>
        <p:spPr>
          <a:xfrm>
            <a:off x="7726362" y="750714"/>
            <a:ext cx="1087314" cy="1087314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l-SI" sz="1600" dirty="0" smtClean="0">
                <a:solidFill>
                  <a:schemeClr val="tx2"/>
                </a:solidFill>
              </a:rPr>
              <a:t>Sladkorni bolniki</a:t>
            </a:r>
            <a:endParaRPr lang="sl-SI" sz="1600" dirty="0">
              <a:solidFill>
                <a:schemeClr val="tx2"/>
              </a:solidFill>
            </a:endParaRPr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633160"/>
            <a:ext cx="5608806" cy="3712786"/>
          </a:xfrm>
          <a:prstGeom prst="rect">
            <a:avLst/>
          </a:prstGeom>
        </p:spPr>
      </p:pic>
      <p:sp>
        <p:nvSpPr>
          <p:cNvPr id="8" name="PoljeZBesedilom 7"/>
          <p:cNvSpPr txBox="1"/>
          <p:nvPr/>
        </p:nvSpPr>
        <p:spPr>
          <a:xfrm>
            <a:off x="6084168" y="2708920"/>
            <a:ext cx="2232248" cy="15696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l-SI" sz="1600" dirty="0" smtClean="0"/>
              <a:t>Več ko ¼ umrlih zaradi Covid-19 je v letu pred datumom smrti prejemala zdravila za zdravljenje sladkorne bolezni.</a:t>
            </a:r>
            <a:endParaRPr lang="sl-SI" sz="1600" dirty="0"/>
          </a:p>
        </p:txBody>
      </p:sp>
    </p:spTree>
    <p:extLst>
      <p:ext uri="{BB962C8B-B14F-4D97-AF65-F5344CB8AC3E}">
        <p14:creationId xmlns:p14="http://schemas.microsoft.com/office/powerpoint/2010/main" val="295020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Slika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31186"/>
            <a:ext cx="7200000" cy="4011516"/>
          </a:xfrm>
          <a:prstGeom prst="rect">
            <a:avLst/>
          </a:prstGeom>
        </p:spPr>
      </p:pic>
      <p:sp>
        <p:nvSpPr>
          <p:cNvPr id="4" name="Naslov 1"/>
          <p:cNvSpPr txBox="1">
            <a:spLocks/>
          </p:cNvSpPr>
          <p:nvPr/>
        </p:nvSpPr>
        <p:spPr>
          <a:xfrm>
            <a:off x="0" y="141067"/>
            <a:ext cx="8962802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 sz="2000" dirty="0" smtClean="0"/>
              <a:t>Prejemniki zdravil za zdravljenje sladkorne bolezni</a:t>
            </a:r>
          </a:p>
          <a:p>
            <a:r>
              <a:rPr lang="sl-SI" sz="2000" dirty="0" smtClean="0"/>
              <a:t> med umrlimi (zaradi / ne zaradi) COVID-19 </a:t>
            </a:r>
            <a:r>
              <a:rPr lang="sl-SI" sz="2000" dirty="0" err="1" smtClean="0"/>
              <a:t>vs</a:t>
            </a:r>
            <a:r>
              <a:rPr lang="sl-SI" sz="2000" dirty="0" smtClean="0"/>
              <a:t>. prevalenca sladkorne bolezni, 2020</a:t>
            </a:r>
            <a:endParaRPr lang="sl-SI" sz="2000" dirty="0"/>
          </a:p>
        </p:txBody>
      </p:sp>
      <p:sp>
        <p:nvSpPr>
          <p:cNvPr id="9" name="PoljeZBesedilom 8"/>
          <p:cNvSpPr txBox="1"/>
          <p:nvPr/>
        </p:nvSpPr>
        <p:spPr>
          <a:xfrm>
            <a:off x="6930358" y="1563891"/>
            <a:ext cx="2232248" cy="206210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l-SI" sz="1600" dirty="0" smtClean="0"/>
              <a:t>Med mlajšimi umrlimi zaradi Covid19 je delež prejemnikov zdravil za zdravljenje sladkorne bolezni bistveno višji kot pa je prevalenčna stopnja SB v isti starostni skupini.</a:t>
            </a:r>
            <a:endParaRPr lang="sl-SI" sz="1600" dirty="0"/>
          </a:p>
        </p:txBody>
      </p:sp>
      <p:sp>
        <p:nvSpPr>
          <p:cNvPr id="11" name="Elipsa 10"/>
          <p:cNvSpPr/>
          <p:nvPr/>
        </p:nvSpPr>
        <p:spPr>
          <a:xfrm rot="20648473">
            <a:off x="354390" y="2625038"/>
            <a:ext cx="3191883" cy="83780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3" name="PoljeZBesedilom 12"/>
          <p:cNvSpPr txBox="1"/>
          <p:nvPr/>
        </p:nvSpPr>
        <p:spPr>
          <a:xfrm>
            <a:off x="320733" y="5589240"/>
            <a:ext cx="4544521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l-SI" sz="1600" dirty="0" smtClean="0"/>
              <a:t>Med mlajšimi umrlimi </a:t>
            </a:r>
            <a:r>
              <a:rPr lang="sl-SI" sz="1600" u="sng" dirty="0" smtClean="0"/>
              <a:t>zaradi Covid19 </a:t>
            </a:r>
            <a:r>
              <a:rPr lang="sl-SI" sz="1600" dirty="0" smtClean="0"/>
              <a:t>je delež prejemnikov zdravil za zdravljenje sladkorne bolezni bistveno višji kot pa med umrlimi </a:t>
            </a:r>
            <a:r>
              <a:rPr lang="sl-SI" sz="1600" u="sng" dirty="0" smtClean="0"/>
              <a:t>ne zaradi Covid19</a:t>
            </a:r>
            <a:r>
              <a:rPr lang="sl-SI" sz="1600" dirty="0" smtClean="0"/>
              <a:t>.</a:t>
            </a:r>
            <a:endParaRPr lang="sl-SI" sz="1600" dirty="0"/>
          </a:p>
        </p:txBody>
      </p:sp>
    </p:spTree>
    <p:extLst>
      <p:ext uri="{BB962C8B-B14F-4D97-AF65-F5344CB8AC3E}">
        <p14:creationId xmlns:p14="http://schemas.microsoft.com/office/powerpoint/2010/main" val="41618448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Slika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260" y="2401104"/>
            <a:ext cx="6413548" cy="4438273"/>
          </a:xfrm>
          <a:prstGeom prst="rect">
            <a:avLst/>
          </a:prstGeom>
        </p:spPr>
      </p:pic>
      <p:sp>
        <p:nvSpPr>
          <p:cNvPr id="4" name="Naslov 1"/>
          <p:cNvSpPr txBox="1">
            <a:spLocks/>
          </p:cNvSpPr>
          <p:nvPr/>
        </p:nvSpPr>
        <p:spPr>
          <a:xfrm>
            <a:off x="-125425" y="257862"/>
            <a:ext cx="8962802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 sz="2800" dirty="0" smtClean="0"/>
              <a:t>Prejemniki zdravil za zdravljenje sladkorne bolezni</a:t>
            </a:r>
          </a:p>
          <a:p>
            <a:r>
              <a:rPr lang="sl-SI" sz="2800" dirty="0" smtClean="0"/>
              <a:t> med umrlimi </a:t>
            </a:r>
            <a:r>
              <a:rPr lang="sl-SI" sz="2800" dirty="0"/>
              <a:t>zaradi </a:t>
            </a:r>
            <a:r>
              <a:rPr lang="sl-SI" sz="2800" dirty="0" smtClean="0"/>
              <a:t>COVID-19 – starost ob smrti</a:t>
            </a:r>
            <a:endParaRPr lang="sl-SI" sz="2800" dirty="0"/>
          </a:p>
        </p:txBody>
      </p:sp>
      <p:cxnSp>
        <p:nvCxnSpPr>
          <p:cNvPr id="8" name="Raven puščični povezovalnik 7"/>
          <p:cNvCxnSpPr/>
          <p:nvPr/>
        </p:nvCxnSpPr>
        <p:spPr>
          <a:xfrm>
            <a:off x="1979712" y="4620241"/>
            <a:ext cx="864096" cy="3929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ven puščični povezovalnik 9"/>
          <p:cNvCxnSpPr/>
          <p:nvPr/>
        </p:nvCxnSpPr>
        <p:spPr>
          <a:xfrm>
            <a:off x="4788024" y="4005064"/>
            <a:ext cx="936104" cy="36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oljeZBesedilom 10"/>
          <p:cNvSpPr txBox="1"/>
          <p:nvPr/>
        </p:nvSpPr>
        <p:spPr>
          <a:xfrm>
            <a:off x="413881" y="1530790"/>
            <a:ext cx="7865777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l-SI" sz="1600" dirty="0"/>
              <a:t>Umrli zaradi Covid-19, jih so v letu pred smrtjo prejemali zdravila za zdravljenje SB, </a:t>
            </a:r>
          </a:p>
          <a:p>
            <a:r>
              <a:rPr lang="sl-SI" sz="1600" dirty="0"/>
              <a:t>so v povprečju umirali ca. 3 leta mlajši kot </a:t>
            </a:r>
            <a:r>
              <a:rPr lang="sl-SI" sz="1600" dirty="0" err="1"/>
              <a:t>neprejemniki</a:t>
            </a:r>
            <a:r>
              <a:rPr lang="sl-SI" sz="1600" dirty="0"/>
              <a:t> zdravil za SB.</a:t>
            </a:r>
          </a:p>
        </p:txBody>
      </p:sp>
    </p:spTree>
    <p:extLst>
      <p:ext uri="{BB962C8B-B14F-4D97-AF65-F5344CB8AC3E}">
        <p14:creationId xmlns:p14="http://schemas.microsoft.com/office/powerpoint/2010/main" val="1368493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56882" y="831810"/>
            <a:ext cx="6851104" cy="1252736"/>
          </a:xfrm>
        </p:spPr>
        <p:txBody>
          <a:bodyPr/>
          <a:lstStyle/>
          <a:p>
            <a:pPr marL="0" indent="0" algn="ctr">
              <a:buNone/>
            </a:pPr>
            <a:r>
              <a:rPr lang="sl-SI" dirty="0" smtClean="0"/>
              <a:t>Prevalenca</a:t>
            </a:r>
            <a:r>
              <a:rPr lang="en-US" dirty="0" smtClean="0"/>
              <a:t> </a:t>
            </a:r>
            <a:r>
              <a:rPr lang="sl-SI" dirty="0" smtClean="0"/>
              <a:t>sladkorne</a:t>
            </a:r>
            <a:r>
              <a:rPr lang="en-US" dirty="0" smtClean="0"/>
              <a:t> bolezni</a:t>
            </a:r>
            <a:endParaRPr lang="sl-SI" dirty="0"/>
          </a:p>
        </p:txBody>
      </p:sp>
      <p:sp>
        <p:nvSpPr>
          <p:cNvPr id="5" name="Pravokotnik 4"/>
          <p:cNvSpPr/>
          <p:nvPr/>
        </p:nvSpPr>
        <p:spPr>
          <a:xfrm>
            <a:off x="539552" y="2204864"/>
            <a:ext cx="23314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V </a:t>
            </a:r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letu </a:t>
            </a:r>
            <a:r>
              <a:rPr lang="sl-SI" sz="2800" dirty="0" smtClean="0">
                <a:solidFill>
                  <a:schemeClr val="bg1">
                    <a:lumMod val="50000"/>
                  </a:schemeClr>
                </a:solidFill>
              </a:rPr>
              <a:t>2020 </a:t>
            </a:r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je 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bilo</a:t>
            </a:r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…</a:t>
            </a:r>
            <a:endParaRPr lang="sl-SI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12" name="Skupina 11"/>
          <p:cNvGrpSpPr/>
          <p:nvPr/>
        </p:nvGrpSpPr>
        <p:grpSpPr>
          <a:xfrm>
            <a:off x="2833877" y="2728085"/>
            <a:ext cx="4536504" cy="1820684"/>
            <a:chOff x="4730213" y="4080547"/>
            <a:chExt cx="2612109" cy="1363913"/>
          </a:xfrm>
        </p:grpSpPr>
        <p:sp>
          <p:nvSpPr>
            <p:cNvPr id="4" name="PoljeZBesedilom 3"/>
            <p:cNvSpPr txBox="1"/>
            <p:nvPr/>
          </p:nvSpPr>
          <p:spPr>
            <a:xfrm>
              <a:off x="4732328" y="4176369"/>
              <a:ext cx="2520280" cy="126809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b="1" dirty="0" smtClean="0">
                  <a:solidFill>
                    <a:srgbClr val="0070C0"/>
                  </a:solidFill>
                </a:rPr>
                <a:t>118.215 </a:t>
              </a:r>
            </a:p>
            <a:p>
              <a:pPr algn="ctr"/>
              <a:r>
                <a:rPr lang="sl-SI" sz="2400" b="1" dirty="0">
                  <a:solidFill>
                    <a:srgbClr val="0070C0"/>
                  </a:solidFill>
                </a:rPr>
                <a:t>v</a:t>
              </a:r>
              <a:r>
                <a:rPr lang="sl-SI" sz="2400" b="1" dirty="0" smtClean="0">
                  <a:solidFill>
                    <a:srgbClr val="0070C0"/>
                  </a:solidFill>
                </a:rPr>
                <a:t>seh prejemnikov zdravil za zniževanje glukoze </a:t>
              </a:r>
            </a:p>
            <a:p>
              <a:pPr algn="ctr"/>
              <a:r>
                <a:rPr lang="sl-SI" sz="2400" b="1" dirty="0" smtClean="0">
                  <a:solidFill>
                    <a:srgbClr val="0070C0"/>
                  </a:solidFill>
                </a:rPr>
                <a:t>(ATC A10)</a:t>
              </a:r>
            </a:p>
            <a:p>
              <a:pPr algn="r"/>
              <a:r>
                <a:rPr lang="sl-SI" sz="800" dirty="0" smtClean="0"/>
                <a:t>Vir: NIJZ </a:t>
              </a:r>
              <a:endParaRPr lang="sl-SI" sz="800" dirty="0" smtClean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0" name="Zaobljeni pravokotnik 9"/>
            <p:cNvSpPr/>
            <p:nvPr/>
          </p:nvSpPr>
          <p:spPr>
            <a:xfrm>
              <a:off x="4730213" y="4080547"/>
              <a:ext cx="2612109" cy="1347897"/>
            </a:xfrm>
            <a:prstGeom prst="roundRect">
              <a:avLst/>
            </a:prstGeom>
            <a:solidFill>
              <a:schemeClr val="bg1">
                <a:lumMod val="85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0398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64704" y="1196752"/>
            <a:ext cx="8579296" cy="4525963"/>
          </a:xfrm>
        </p:spPr>
        <p:txBody>
          <a:bodyPr/>
          <a:lstStyle/>
          <a:p>
            <a:pPr marL="0" indent="0">
              <a:buNone/>
            </a:pPr>
            <a:endParaRPr lang="sl-SI" dirty="0" smtClean="0"/>
          </a:p>
          <a:p>
            <a:pPr marL="0" indent="0" algn="ctr">
              <a:buNone/>
            </a:pPr>
            <a:r>
              <a:rPr lang="sl-SI" dirty="0" smtClean="0"/>
              <a:t>PRESEJANJA</a:t>
            </a:r>
          </a:p>
          <a:p>
            <a:pPr marL="0" indent="0" algn="ctr">
              <a:buNone/>
            </a:pPr>
            <a:r>
              <a:rPr lang="sl-SI" dirty="0" smtClean="0"/>
              <a:t>ZA ZGODNJE ODKRIVANJE SLADKORNIH BOLNIKOV </a:t>
            </a:r>
          </a:p>
          <a:p>
            <a:pPr marL="0" indent="0" algn="ctr">
              <a:buNone/>
            </a:pPr>
            <a:r>
              <a:rPr lang="sl-SI" dirty="0" smtClean="0"/>
              <a:t>IN </a:t>
            </a:r>
          </a:p>
          <a:p>
            <a:pPr marL="0" indent="0" algn="ctr">
              <a:buNone/>
            </a:pPr>
            <a:r>
              <a:rPr lang="sl-SI" dirty="0" smtClean="0"/>
              <a:t>DIABETIČNE RETINOPATIJE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3887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864" y="897146"/>
            <a:ext cx="4057136" cy="2412715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189203"/>
            <a:ext cx="4585772" cy="707944"/>
          </a:xfrm>
        </p:spPr>
        <p:txBody>
          <a:bodyPr>
            <a:noAutofit/>
          </a:bodyPr>
          <a:lstStyle/>
          <a:p>
            <a:pPr algn="l"/>
            <a:r>
              <a:rPr lang="en-US" sz="1400" dirty="0" smtClean="0"/>
              <a:t>Število </a:t>
            </a:r>
            <a:r>
              <a:rPr lang="sl-SI" sz="1400" dirty="0"/>
              <a:t> </a:t>
            </a:r>
            <a:r>
              <a:rPr lang="sl-SI" sz="1400" dirty="0" smtClean="0"/>
              <a:t>in stopnja opravljenih </a:t>
            </a:r>
            <a:r>
              <a:rPr lang="en-US" sz="1400" dirty="0" smtClean="0"/>
              <a:t>preventivnih obravnav v </a:t>
            </a:r>
            <a:r>
              <a:rPr lang="sl-SI" sz="1400" dirty="0" smtClean="0"/>
              <a:t>ADM</a:t>
            </a:r>
            <a:r>
              <a:rPr lang="en-US" sz="1400" dirty="0" smtClean="0"/>
              <a:t>, ki vključujejo tudi presejanje za sladkorno bolezen</a:t>
            </a:r>
            <a:endParaRPr lang="en-US" sz="1400" dirty="0"/>
          </a:p>
        </p:txBody>
      </p:sp>
      <p:sp>
        <p:nvSpPr>
          <p:cNvPr id="5" name="PoljeZBesedilom 4"/>
          <p:cNvSpPr txBox="1"/>
          <p:nvPr/>
        </p:nvSpPr>
        <p:spPr>
          <a:xfrm>
            <a:off x="0" y="6273225"/>
            <a:ext cx="4332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600" dirty="0" smtClean="0"/>
              <a:t>Vir: Ožji nabor kazalnikov spremljanja obvladovanja sladkorne bolezni v Sloveniji, 2020</a:t>
            </a:r>
            <a:endParaRPr lang="sl-SI" sz="1600" dirty="0"/>
          </a:p>
        </p:txBody>
      </p:sp>
      <p:pic>
        <p:nvPicPr>
          <p:cNvPr id="6" name="Slika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64" y="3875591"/>
            <a:ext cx="4416308" cy="2150824"/>
          </a:xfrm>
          <a:prstGeom prst="rect">
            <a:avLst/>
          </a:prstGeom>
          <a:noFill/>
        </p:spPr>
      </p:pic>
      <p:pic>
        <p:nvPicPr>
          <p:cNvPr id="10" name="Slika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00192" y="4229219"/>
            <a:ext cx="1556866" cy="1780317"/>
          </a:xfrm>
          <a:prstGeom prst="rect">
            <a:avLst/>
          </a:prstGeom>
        </p:spPr>
      </p:pic>
      <p:sp>
        <p:nvSpPr>
          <p:cNvPr id="11" name="PoljeZBesedilom 10"/>
          <p:cNvSpPr txBox="1"/>
          <p:nvPr/>
        </p:nvSpPr>
        <p:spPr>
          <a:xfrm>
            <a:off x="5652120" y="3429000"/>
            <a:ext cx="33843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400" dirty="0" smtClean="0"/>
              <a:t>Število ambulant družinske medicine z DMS po območnih enotah ZZZS na 100.000 oseb z OZZ</a:t>
            </a:r>
          </a:p>
          <a:p>
            <a:endParaRPr lang="sl-SI" dirty="0"/>
          </a:p>
        </p:txBody>
      </p:sp>
      <p:sp>
        <p:nvSpPr>
          <p:cNvPr id="8" name="Naslov 1"/>
          <p:cNvSpPr txBox="1">
            <a:spLocks/>
          </p:cNvSpPr>
          <p:nvPr/>
        </p:nvSpPr>
        <p:spPr>
          <a:xfrm>
            <a:off x="430132" y="3325595"/>
            <a:ext cx="4585772" cy="7079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l-SI" sz="1400" dirty="0" smtClean="0"/>
              <a:t>Stopnja opravljenih </a:t>
            </a:r>
            <a:r>
              <a:rPr lang="en-US" sz="1400" dirty="0" smtClean="0"/>
              <a:t>preventivnih obravnav </a:t>
            </a:r>
            <a:r>
              <a:rPr lang="sl-SI" sz="1400" dirty="0" smtClean="0"/>
              <a:t>s presejanjem in svetovanjem – ogroženost za kronične nenalezljive bolezni, po območnih enotah ZZZS</a:t>
            </a:r>
            <a:endParaRPr lang="en-US" sz="1400" dirty="0"/>
          </a:p>
        </p:txBody>
      </p:sp>
      <p:grpSp>
        <p:nvGrpSpPr>
          <p:cNvPr id="9" name="Skupina 8"/>
          <p:cNvGrpSpPr/>
          <p:nvPr/>
        </p:nvGrpSpPr>
        <p:grpSpPr>
          <a:xfrm>
            <a:off x="5171449" y="332656"/>
            <a:ext cx="3814352" cy="1961285"/>
            <a:chOff x="1192806" y="4613607"/>
            <a:chExt cx="2612109" cy="1347897"/>
          </a:xfrm>
        </p:grpSpPr>
        <p:sp>
          <p:nvSpPr>
            <p:cNvPr id="12" name="Zaobljeni pravokotnik 11"/>
            <p:cNvSpPr/>
            <p:nvPr/>
          </p:nvSpPr>
          <p:spPr>
            <a:xfrm>
              <a:off x="1192806" y="4613607"/>
              <a:ext cx="2612109" cy="1347897"/>
            </a:xfrm>
            <a:prstGeom prst="roundRect">
              <a:avLst/>
            </a:prstGeom>
            <a:solidFill>
              <a:srgbClr val="007DC5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PoljeZBesedilom 12"/>
            <p:cNvSpPr txBox="1"/>
            <p:nvPr/>
          </p:nvSpPr>
          <p:spPr>
            <a:xfrm>
              <a:off x="1202717" y="4618827"/>
              <a:ext cx="2592288" cy="116336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b="1" dirty="0" smtClean="0">
                  <a:solidFill>
                    <a:srgbClr val="FF0000"/>
                  </a:solidFill>
                </a:rPr>
                <a:t>39.799 </a:t>
              </a:r>
            </a:p>
            <a:p>
              <a:pPr algn="ctr"/>
              <a:r>
                <a:rPr lang="sl-SI" sz="2000" dirty="0" smtClean="0">
                  <a:solidFill>
                    <a:schemeClr val="tx2">
                      <a:lumMod val="75000"/>
                    </a:schemeClr>
                  </a:solidFill>
                </a:rPr>
                <a:t>preventivnih </a:t>
              </a:r>
              <a:r>
                <a:rPr lang="sl-SI" sz="2000" dirty="0">
                  <a:solidFill>
                    <a:schemeClr val="tx2">
                      <a:lumMod val="75000"/>
                    </a:schemeClr>
                  </a:solidFill>
                </a:rPr>
                <a:t>obravnav v ambulantah družinske medicine, ki vključujejo tudi presejanje za sladkorno bolezen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3391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lika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636912"/>
            <a:ext cx="4773414" cy="2988241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9793" y="71800"/>
            <a:ext cx="7596336" cy="1143000"/>
          </a:xfrm>
        </p:spPr>
        <p:txBody>
          <a:bodyPr>
            <a:noAutofit/>
          </a:bodyPr>
          <a:lstStyle/>
          <a:p>
            <a:r>
              <a:rPr lang="sl-SI" sz="2400" dirty="0" smtClean="0"/>
              <a:t>Bolniki, prejemniki zdravil za zniževanje sladkorja v krvi, ki so vključeni v državni program presejanja za diabetično retinopatijo </a:t>
            </a:r>
            <a:endParaRPr lang="sl-SI" sz="2400" dirty="0"/>
          </a:p>
        </p:txBody>
      </p:sp>
      <p:sp>
        <p:nvSpPr>
          <p:cNvPr id="6" name="PoljeZBesedilom 5"/>
          <p:cNvSpPr txBox="1"/>
          <p:nvPr/>
        </p:nvSpPr>
        <p:spPr>
          <a:xfrm>
            <a:off x="0" y="6273225"/>
            <a:ext cx="4332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600" dirty="0" smtClean="0"/>
              <a:t>Vir: Ožji nabor kazalnikov spremljanja obvladovanja sladkorne bolezni v Sloveniji, 2020</a:t>
            </a:r>
            <a:endParaRPr lang="sl-SI" sz="1600" dirty="0"/>
          </a:p>
        </p:txBody>
      </p:sp>
      <p:pic>
        <p:nvPicPr>
          <p:cNvPr id="7" name="Slika 6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39040" r="-911"/>
          <a:stretch/>
        </p:blipFill>
        <p:spPr bwMode="auto">
          <a:xfrm>
            <a:off x="179512" y="1412776"/>
            <a:ext cx="4474840" cy="20162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pSp>
        <p:nvGrpSpPr>
          <p:cNvPr id="9" name="Skupina 8"/>
          <p:cNvGrpSpPr/>
          <p:nvPr/>
        </p:nvGrpSpPr>
        <p:grpSpPr>
          <a:xfrm>
            <a:off x="5652120" y="1286808"/>
            <a:ext cx="3382707" cy="1152128"/>
            <a:chOff x="4376103" y="4534108"/>
            <a:chExt cx="3312368" cy="1347897"/>
          </a:xfrm>
        </p:grpSpPr>
        <p:sp>
          <p:nvSpPr>
            <p:cNvPr id="10" name="Zaobljeni pravokotnik 9"/>
            <p:cNvSpPr/>
            <p:nvPr/>
          </p:nvSpPr>
          <p:spPr>
            <a:xfrm>
              <a:off x="4393251" y="4534108"/>
              <a:ext cx="3261989" cy="1347897"/>
            </a:xfrm>
            <a:prstGeom prst="roundRect">
              <a:avLst/>
            </a:prstGeom>
            <a:solidFill>
              <a:srgbClr val="808285">
                <a:alpha val="49804"/>
              </a:srgb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PoljeZBesedilom 10"/>
            <p:cNvSpPr txBox="1"/>
            <p:nvPr/>
          </p:nvSpPr>
          <p:spPr>
            <a:xfrm>
              <a:off x="4376103" y="4534108"/>
              <a:ext cx="3312368" cy="1188244"/>
            </a:xfrm>
            <a:prstGeom prst="rect">
              <a:avLst/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000" b="1" dirty="0" smtClean="0">
                  <a:solidFill>
                    <a:srgbClr val="FF0000"/>
                  </a:solidFill>
                </a:rPr>
                <a:t>22.661 </a:t>
              </a:r>
            </a:p>
            <a:p>
              <a:pPr algn="ctr"/>
              <a:r>
                <a:rPr lang="sl-SI" sz="2000" b="1" dirty="0" smtClean="0">
                  <a:solidFill>
                    <a:srgbClr val="002060"/>
                  </a:solidFill>
                </a:rPr>
                <a:t>pregledov </a:t>
              </a:r>
              <a:r>
                <a:rPr lang="sl-SI" sz="2000" b="1" dirty="0">
                  <a:solidFill>
                    <a:srgbClr val="002060"/>
                  </a:solidFill>
                </a:rPr>
                <a:t>diabetične retinopatije</a:t>
              </a:r>
            </a:p>
          </p:txBody>
        </p:sp>
      </p:grpSp>
      <p:sp>
        <p:nvSpPr>
          <p:cNvPr id="13" name="PoljeZBesedilom 12"/>
          <p:cNvSpPr txBox="1"/>
          <p:nvPr/>
        </p:nvSpPr>
        <p:spPr>
          <a:xfrm>
            <a:off x="3900808" y="1614594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b="1" dirty="0" smtClean="0">
                <a:solidFill>
                  <a:srgbClr val="FF0000"/>
                </a:solidFill>
              </a:rPr>
              <a:t>!</a:t>
            </a:r>
            <a:endParaRPr lang="en-US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71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l-SI" sz="2800" b="1" dirty="0"/>
              <a:t>Viri podatkov za prikaze </a:t>
            </a:r>
            <a:r>
              <a:rPr lang="sl-SI" sz="2800" b="1" dirty="0" smtClean="0"/>
              <a:t>sladkorne </a:t>
            </a:r>
            <a:r>
              <a:rPr lang="sl-SI" sz="2800" b="1" dirty="0"/>
              <a:t>bolezni v Sloveniji</a:t>
            </a:r>
            <a:endParaRPr lang="sl-SI" sz="2800" dirty="0"/>
          </a:p>
        </p:txBody>
      </p:sp>
      <p:sp>
        <p:nvSpPr>
          <p:cNvPr id="4" name="Označba mesta vsebine 1"/>
          <p:cNvSpPr txBox="1">
            <a:spLocks/>
          </p:cNvSpPr>
          <p:nvPr/>
        </p:nvSpPr>
        <p:spPr>
          <a:xfrm>
            <a:off x="107504" y="1628800"/>
            <a:ext cx="90364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22368" indent="-522368">
              <a:buFont typeface="+mj-lt"/>
              <a:buAutoNum type="arabicPeriod"/>
            </a:pPr>
            <a:r>
              <a:rPr lang="sl-SI" dirty="0" smtClean="0">
                <a:solidFill>
                  <a:srgbClr val="0070C0"/>
                </a:solidFill>
              </a:rPr>
              <a:t>Podatki </a:t>
            </a:r>
            <a:r>
              <a:rPr lang="sl-SI" dirty="0" smtClean="0">
                <a:solidFill>
                  <a:srgbClr val="FF0000"/>
                </a:solidFill>
              </a:rPr>
              <a:t>NIJZ</a:t>
            </a:r>
            <a:r>
              <a:rPr lang="sl-SI" dirty="0" smtClean="0">
                <a:solidFill>
                  <a:srgbClr val="0070C0"/>
                </a:solidFill>
              </a:rPr>
              <a:t> o predpisanih zdravilih za zniževanje krvnega sladkorja  (A10), bolnišničnih obravnavah, </a:t>
            </a:r>
            <a:r>
              <a:rPr lang="sl-SI" dirty="0" smtClean="0">
                <a:solidFill>
                  <a:srgbClr val="0070C0"/>
                </a:solidFill>
              </a:rPr>
              <a:t>umrlih</a:t>
            </a:r>
            <a:endParaRPr lang="sl-SI" dirty="0" smtClean="0">
              <a:solidFill>
                <a:srgbClr val="0070C0"/>
              </a:solidFill>
            </a:endParaRPr>
          </a:p>
          <a:p>
            <a:pPr marL="522368" indent="-522368">
              <a:buFont typeface="+mj-lt"/>
              <a:buAutoNum type="arabicPeriod"/>
            </a:pPr>
            <a:endParaRPr lang="sl-SI" dirty="0" smtClean="0">
              <a:solidFill>
                <a:srgbClr val="0070C0"/>
              </a:solidFill>
            </a:endParaRPr>
          </a:p>
          <a:p>
            <a:pPr marL="522368" indent="-522368">
              <a:buFont typeface="+mj-lt"/>
              <a:buAutoNum type="arabicPeriod"/>
            </a:pPr>
            <a:r>
              <a:rPr lang="sl-SI" dirty="0" smtClean="0">
                <a:solidFill>
                  <a:srgbClr val="0070C0"/>
                </a:solidFill>
              </a:rPr>
              <a:t>Podatki anketne raziskave </a:t>
            </a:r>
            <a:r>
              <a:rPr lang="sl-SI" b="1" i="1" dirty="0" smtClean="0">
                <a:solidFill>
                  <a:srgbClr val="0070C0"/>
                </a:solidFill>
              </a:rPr>
              <a:t>Raziskava o zdravju in zdravstvenem varstvu:</a:t>
            </a:r>
            <a:r>
              <a:rPr lang="sl-SI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2014-</a:t>
            </a:r>
            <a:r>
              <a:rPr lang="sl-SI" dirty="0" smtClean="0">
                <a:solidFill>
                  <a:srgbClr val="FF0000"/>
                </a:solidFill>
              </a:rPr>
              <a:t>201</a:t>
            </a:r>
            <a:r>
              <a:rPr lang="en-US" dirty="0" smtClean="0">
                <a:solidFill>
                  <a:srgbClr val="FF0000"/>
                </a:solidFill>
              </a:rPr>
              <a:t>9</a:t>
            </a:r>
            <a:r>
              <a:rPr lang="sl-SI" dirty="0" smtClean="0">
                <a:solidFill>
                  <a:srgbClr val="FF0000"/>
                </a:solidFill>
              </a:rPr>
              <a:t> </a:t>
            </a:r>
            <a:r>
              <a:rPr lang="sl-SI" dirty="0" smtClean="0">
                <a:solidFill>
                  <a:srgbClr val="0070C0"/>
                </a:solidFill>
              </a:rPr>
              <a:t>– </a:t>
            </a:r>
            <a:r>
              <a:rPr lang="en-US" dirty="0" smtClean="0">
                <a:solidFill>
                  <a:srgbClr val="FF0000"/>
                </a:solidFill>
              </a:rPr>
              <a:t>EHIS</a:t>
            </a:r>
            <a:endParaRPr lang="sl-SI" dirty="0" smtClean="0">
              <a:solidFill>
                <a:srgbClr val="FF0000"/>
              </a:solidFill>
            </a:endParaRPr>
          </a:p>
          <a:p>
            <a:pPr marL="522368" indent="-522368">
              <a:buFont typeface="+mj-lt"/>
              <a:buAutoNum type="arabicPeriod"/>
            </a:pPr>
            <a:endParaRPr lang="sl-SI" dirty="0" smtClean="0">
              <a:solidFill>
                <a:srgbClr val="FF0000"/>
              </a:solidFill>
            </a:endParaRPr>
          </a:p>
          <a:p>
            <a:pPr marL="522368" indent="-522368">
              <a:buFont typeface="+mj-lt"/>
              <a:buAutoNum type="arabicPeriod"/>
            </a:pPr>
            <a:r>
              <a:rPr lang="sl-SI" dirty="0" smtClean="0">
                <a:solidFill>
                  <a:srgbClr val="0070C0"/>
                </a:solidFill>
              </a:rPr>
              <a:t>Podatki </a:t>
            </a:r>
            <a:r>
              <a:rPr lang="sl-SI" dirty="0" smtClean="0">
                <a:solidFill>
                  <a:srgbClr val="FF0000"/>
                </a:solidFill>
              </a:rPr>
              <a:t>ZZZS </a:t>
            </a:r>
            <a:r>
              <a:rPr lang="sl-SI" dirty="0" smtClean="0">
                <a:solidFill>
                  <a:srgbClr val="0070C0"/>
                </a:solidFill>
              </a:rPr>
              <a:t>o zdravilih in medicinskih pripomočkih in zmogljivostih  v okviru dejavnosti</a:t>
            </a:r>
            <a:r>
              <a:rPr lang="sl-SI" dirty="0" smtClean="0">
                <a:solidFill>
                  <a:srgbClr val="FF0000"/>
                </a:solidFill>
              </a:rPr>
              <a:t> Ambulant družinske medicine, Diabetologija </a:t>
            </a:r>
          </a:p>
          <a:p>
            <a:pPr marL="522368" indent="-522368">
              <a:buFont typeface="+mj-lt"/>
              <a:buAutoNum type="arabicPeriod"/>
            </a:pPr>
            <a:endParaRPr lang="sl-SI" dirty="0">
              <a:solidFill>
                <a:srgbClr val="FF0000"/>
              </a:solidFill>
            </a:endParaRPr>
          </a:p>
          <a:p>
            <a:pPr marL="522368" indent="-522368">
              <a:buFont typeface="+mj-lt"/>
              <a:buAutoNum type="arabicPeriod"/>
            </a:pPr>
            <a:r>
              <a:rPr lang="sl-SI" sz="3300" dirty="0">
                <a:solidFill>
                  <a:srgbClr val="0070C0"/>
                </a:solidFill>
              </a:rPr>
              <a:t>Podatki</a:t>
            </a:r>
            <a:r>
              <a:rPr lang="sl-SI" dirty="0" smtClean="0">
                <a:solidFill>
                  <a:srgbClr val="FF0000"/>
                </a:solidFill>
              </a:rPr>
              <a:t> Pediatrične klinike v Ljubljani </a:t>
            </a:r>
            <a:r>
              <a:rPr lang="sl-SI" sz="3300" dirty="0">
                <a:solidFill>
                  <a:srgbClr val="0070C0"/>
                </a:solidFill>
              </a:rPr>
              <a:t>(ISPEK </a:t>
            </a:r>
            <a:r>
              <a:rPr lang="sl-SI" sz="3300" dirty="0" err="1">
                <a:solidFill>
                  <a:srgbClr val="0070C0"/>
                </a:solidFill>
              </a:rPr>
              <a:t>PeK</a:t>
            </a:r>
            <a:r>
              <a:rPr lang="sl-SI" sz="3300" dirty="0">
                <a:solidFill>
                  <a:srgbClr val="0070C0"/>
                </a:solidFill>
              </a:rPr>
              <a:t>)o </a:t>
            </a:r>
            <a:r>
              <a:rPr lang="sl-SI" sz="3300" dirty="0" smtClean="0">
                <a:solidFill>
                  <a:srgbClr val="0070C0"/>
                </a:solidFill>
              </a:rPr>
              <a:t>novih </a:t>
            </a:r>
            <a:r>
              <a:rPr lang="sl-SI" sz="3300" dirty="0">
                <a:solidFill>
                  <a:srgbClr val="0070C0"/>
                </a:solidFill>
              </a:rPr>
              <a:t>primerih sladkorne bolezni pri </a:t>
            </a:r>
            <a:r>
              <a:rPr lang="sl-SI" sz="3300" dirty="0" smtClean="0">
                <a:solidFill>
                  <a:srgbClr val="0070C0"/>
                </a:solidFill>
              </a:rPr>
              <a:t>otrocih</a:t>
            </a:r>
            <a:endParaRPr lang="sl-SI" sz="33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440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Autofit/>
          </a:bodyPr>
          <a:lstStyle/>
          <a:p>
            <a:r>
              <a:rPr lang="sl-SI" sz="2400" dirty="0" smtClean="0"/>
              <a:t>Ocenjeno število oseb s sladkorno boleznijo v Sloveniji na podlagi števila prejemnikov antiherglikemičnih zdravil</a:t>
            </a:r>
            <a:endParaRPr lang="sl-SI" sz="2400" dirty="0"/>
          </a:p>
        </p:txBody>
      </p:sp>
      <p:pic>
        <p:nvPicPr>
          <p:cNvPr id="27" name="Slika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1916832"/>
            <a:ext cx="7858398" cy="3575037"/>
          </a:xfrm>
          <a:prstGeom prst="rect">
            <a:avLst/>
          </a:prstGeom>
        </p:spPr>
      </p:pic>
      <p:sp>
        <p:nvSpPr>
          <p:cNvPr id="31" name="Prostoročno 30"/>
          <p:cNvSpPr/>
          <p:nvPr/>
        </p:nvSpPr>
        <p:spPr>
          <a:xfrm>
            <a:off x="1200150" y="2482850"/>
            <a:ext cx="5245100" cy="742950"/>
          </a:xfrm>
          <a:custGeom>
            <a:avLst/>
            <a:gdLst>
              <a:gd name="connsiteX0" fmla="*/ 12700 w 5245100"/>
              <a:gd name="connsiteY0" fmla="*/ 476250 h 742950"/>
              <a:gd name="connsiteX1" fmla="*/ 1060450 w 5245100"/>
              <a:gd name="connsiteY1" fmla="*/ 387350 h 742950"/>
              <a:gd name="connsiteX2" fmla="*/ 2108200 w 5245100"/>
              <a:gd name="connsiteY2" fmla="*/ 273050 h 742950"/>
              <a:gd name="connsiteX3" fmla="*/ 3155950 w 5245100"/>
              <a:gd name="connsiteY3" fmla="*/ 177800 h 742950"/>
              <a:gd name="connsiteX4" fmla="*/ 4197350 w 5245100"/>
              <a:gd name="connsiteY4" fmla="*/ 76200 h 742950"/>
              <a:gd name="connsiteX5" fmla="*/ 5245100 w 5245100"/>
              <a:gd name="connsiteY5" fmla="*/ 0 h 742950"/>
              <a:gd name="connsiteX6" fmla="*/ 5238750 w 5245100"/>
              <a:gd name="connsiteY6" fmla="*/ 298450 h 742950"/>
              <a:gd name="connsiteX7" fmla="*/ 4197350 w 5245100"/>
              <a:gd name="connsiteY7" fmla="*/ 361950 h 742950"/>
              <a:gd name="connsiteX8" fmla="*/ 3162300 w 5245100"/>
              <a:gd name="connsiteY8" fmla="*/ 463550 h 742950"/>
              <a:gd name="connsiteX9" fmla="*/ 2108200 w 5245100"/>
              <a:gd name="connsiteY9" fmla="*/ 552450 h 742950"/>
              <a:gd name="connsiteX10" fmla="*/ 1060450 w 5245100"/>
              <a:gd name="connsiteY10" fmla="*/ 660400 h 742950"/>
              <a:gd name="connsiteX11" fmla="*/ 0 w 5245100"/>
              <a:gd name="connsiteY11" fmla="*/ 742950 h 742950"/>
              <a:gd name="connsiteX12" fmla="*/ 12700 w 5245100"/>
              <a:gd name="connsiteY12" fmla="*/ 476250 h 742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245100" h="742950">
                <a:moveTo>
                  <a:pt x="12700" y="476250"/>
                </a:moveTo>
                <a:lnTo>
                  <a:pt x="1060450" y="387350"/>
                </a:lnTo>
                <a:lnTo>
                  <a:pt x="2108200" y="273050"/>
                </a:lnTo>
                <a:lnTo>
                  <a:pt x="3155950" y="177800"/>
                </a:lnTo>
                <a:lnTo>
                  <a:pt x="4197350" y="76200"/>
                </a:lnTo>
                <a:lnTo>
                  <a:pt x="5245100" y="0"/>
                </a:lnTo>
                <a:lnTo>
                  <a:pt x="5238750" y="298450"/>
                </a:lnTo>
                <a:lnTo>
                  <a:pt x="4197350" y="361950"/>
                </a:lnTo>
                <a:lnTo>
                  <a:pt x="3162300" y="463550"/>
                </a:lnTo>
                <a:lnTo>
                  <a:pt x="2108200" y="552450"/>
                </a:lnTo>
                <a:lnTo>
                  <a:pt x="1060450" y="660400"/>
                </a:lnTo>
                <a:lnTo>
                  <a:pt x="0" y="742950"/>
                </a:lnTo>
                <a:lnTo>
                  <a:pt x="12700" y="47625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559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lika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246069"/>
            <a:ext cx="6444208" cy="3839116"/>
          </a:xfrm>
          <a:prstGeom prst="rect">
            <a:avLst/>
          </a:prstGeom>
          <a:noFill/>
        </p:spPr>
      </p:pic>
      <p:sp>
        <p:nvSpPr>
          <p:cNvPr id="5" name="Naslov 2"/>
          <p:cNvSpPr>
            <a:spLocks noGrp="1"/>
          </p:cNvSpPr>
          <p:nvPr>
            <p:ph type="title"/>
          </p:nvPr>
        </p:nvSpPr>
        <p:spPr>
          <a:xfrm>
            <a:off x="683568" y="188640"/>
            <a:ext cx="7610442" cy="1063243"/>
          </a:xfrm>
        </p:spPr>
        <p:txBody>
          <a:bodyPr>
            <a:noAutofit/>
          </a:bodyPr>
          <a:lstStyle/>
          <a:p>
            <a:r>
              <a:rPr lang="sl-SI" sz="2400" dirty="0"/>
              <a:t>Stopnja </a:t>
            </a:r>
            <a:r>
              <a:rPr lang="sl-SI" sz="2400" dirty="0" smtClean="0"/>
              <a:t>starostno standardizirane prevalence </a:t>
            </a:r>
            <a:r>
              <a:rPr lang="sl-SI" sz="2400" dirty="0"/>
              <a:t>sladkorne </a:t>
            </a:r>
            <a:r>
              <a:rPr lang="sl-SI" sz="2400" dirty="0" smtClean="0"/>
              <a:t>bolezni v </a:t>
            </a:r>
            <a:r>
              <a:rPr lang="sl-SI" sz="2400" dirty="0"/>
              <a:t>Sloveniji v letu </a:t>
            </a:r>
            <a:r>
              <a:rPr lang="sl-SI" sz="2400" dirty="0" smtClean="0"/>
              <a:t>2020 - </a:t>
            </a:r>
            <a:r>
              <a:rPr lang="sl-SI" sz="2400" dirty="0"/>
              <a:t>po regijah, </a:t>
            </a:r>
            <a:r>
              <a:rPr lang="en-US" sz="2400" dirty="0" smtClean="0"/>
              <a:t>20-79 let</a:t>
            </a:r>
            <a:endParaRPr lang="sl-SI" sz="2400" dirty="0"/>
          </a:p>
        </p:txBody>
      </p:sp>
      <p:sp>
        <p:nvSpPr>
          <p:cNvPr id="7" name="PoljeZBesedilom 6"/>
          <p:cNvSpPr txBox="1"/>
          <p:nvPr/>
        </p:nvSpPr>
        <p:spPr>
          <a:xfrm>
            <a:off x="125655" y="6101462"/>
            <a:ext cx="4332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600" dirty="0" smtClean="0"/>
              <a:t>Vir: Ožji nabor kazalnikov spremljanja obvladovanja sladkorne bolezni v Sloveniji, 2020</a:t>
            </a:r>
            <a:endParaRPr lang="sl-SI" sz="1600" dirty="0"/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4140237"/>
            <a:ext cx="3183975" cy="254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123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124123"/>
            <a:ext cx="8229600" cy="1143000"/>
          </a:xfrm>
        </p:spPr>
        <p:txBody>
          <a:bodyPr>
            <a:normAutofit/>
          </a:bodyPr>
          <a:lstStyle/>
          <a:p>
            <a:r>
              <a:rPr lang="sl-SI" sz="2400" dirty="0"/>
              <a:t>Prevalenca sladkorne bolezni v državah </a:t>
            </a:r>
            <a:r>
              <a:rPr lang="sl-SI" sz="2400" dirty="0" smtClean="0"/>
              <a:t>EU27</a:t>
            </a:r>
            <a:r>
              <a:rPr lang="sl-SI" sz="2400" dirty="0"/>
              <a:t/>
            </a:r>
            <a:br>
              <a:rPr lang="sl-SI" sz="2400" dirty="0"/>
            </a:br>
            <a:r>
              <a:rPr lang="sl-SI" sz="2400" dirty="0"/>
              <a:t>po podatkih anketne raziskave EHIS, </a:t>
            </a:r>
            <a:r>
              <a:rPr lang="sl-SI" sz="2400" dirty="0" smtClean="0"/>
              <a:t>2019</a:t>
            </a:r>
            <a:endParaRPr lang="sl-SI" sz="2400" dirty="0"/>
          </a:p>
        </p:txBody>
      </p:sp>
      <p:graphicFrame>
        <p:nvGraphicFramePr>
          <p:cNvPr id="5" name="Grafikon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3227965"/>
              </p:ext>
            </p:extLst>
          </p:nvPr>
        </p:nvGraphicFramePr>
        <p:xfrm>
          <a:off x="70472" y="1367603"/>
          <a:ext cx="8826412" cy="3213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PoljeZBesedilom 2"/>
          <p:cNvSpPr txBox="1"/>
          <p:nvPr/>
        </p:nvSpPr>
        <p:spPr>
          <a:xfrm>
            <a:off x="70472" y="1154526"/>
            <a:ext cx="279224" cy="26124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l-SI" sz="1100" dirty="0"/>
              <a:t>%</a:t>
            </a:r>
          </a:p>
        </p:txBody>
      </p:sp>
      <p:sp>
        <p:nvSpPr>
          <p:cNvPr id="10" name="PoljeZBesedilom 9"/>
          <p:cNvSpPr txBox="1"/>
          <p:nvPr/>
        </p:nvSpPr>
        <p:spPr>
          <a:xfrm>
            <a:off x="70472" y="4487070"/>
            <a:ext cx="6958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200" dirty="0" smtClean="0"/>
              <a:t>Vir: Eurostat Database, based on Health interview Surveys</a:t>
            </a:r>
            <a:endParaRPr lang="sl-SI" sz="1200" dirty="0"/>
          </a:p>
        </p:txBody>
      </p:sp>
      <p:pic>
        <p:nvPicPr>
          <p:cNvPr id="18" name="Slika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223" y="5149172"/>
            <a:ext cx="2289600" cy="866533"/>
          </a:xfrm>
          <a:prstGeom prst="rect">
            <a:avLst/>
          </a:prstGeom>
        </p:spPr>
      </p:pic>
      <p:pic>
        <p:nvPicPr>
          <p:cNvPr id="22" name="Slika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47864" y="5149172"/>
            <a:ext cx="3175032" cy="1107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047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56882" y="831810"/>
            <a:ext cx="6851104" cy="1252736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I</a:t>
            </a:r>
            <a:r>
              <a:rPr lang="sl-SI" dirty="0" smtClean="0"/>
              <a:t>ncidenca </a:t>
            </a:r>
            <a:r>
              <a:rPr lang="en-US" dirty="0" smtClean="0"/>
              <a:t>sladkorne bolezni</a:t>
            </a:r>
            <a:endParaRPr lang="sl-SI" dirty="0"/>
          </a:p>
        </p:txBody>
      </p:sp>
      <p:sp>
        <p:nvSpPr>
          <p:cNvPr id="5" name="Pravokotnik 4"/>
          <p:cNvSpPr/>
          <p:nvPr/>
        </p:nvSpPr>
        <p:spPr>
          <a:xfrm>
            <a:off x="539552" y="2204864"/>
            <a:ext cx="23314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V </a:t>
            </a:r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letu </a:t>
            </a:r>
            <a:r>
              <a:rPr lang="sl-SI" sz="2800" dirty="0" smtClean="0">
                <a:solidFill>
                  <a:schemeClr val="bg1">
                    <a:lumMod val="50000"/>
                  </a:schemeClr>
                </a:solidFill>
              </a:rPr>
              <a:t>2020 </a:t>
            </a:r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je 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bilo</a:t>
            </a:r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…</a:t>
            </a:r>
            <a:endParaRPr lang="sl-SI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11" name="Skupina 10"/>
          <p:cNvGrpSpPr/>
          <p:nvPr/>
        </p:nvGrpSpPr>
        <p:grpSpPr>
          <a:xfrm>
            <a:off x="1979712" y="2848402"/>
            <a:ext cx="4248472" cy="2141076"/>
            <a:chOff x="1205563" y="4502367"/>
            <a:chExt cx="2638202" cy="1446550"/>
          </a:xfrm>
        </p:grpSpPr>
        <p:sp>
          <p:nvSpPr>
            <p:cNvPr id="2" name="Zaobljeni pravokotnik 1"/>
            <p:cNvSpPr/>
            <p:nvPr/>
          </p:nvSpPr>
          <p:spPr>
            <a:xfrm>
              <a:off x="1231656" y="4511105"/>
              <a:ext cx="2612109" cy="1347897"/>
            </a:xfrm>
            <a:prstGeom prst="roundRect">
              <a:avLst/>
            </a:prstGeom>
            <a:solidFill>
              <a:srgbClr val="007DC5">
                <a:alpha val="50196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PoljeZBesedilom 5"/>
            <p:cNvSpPr txBox="1"/>
            <p:nvPr/>
          </p:nvSpPr>
          <p:spPr>
            <a:xfrm>
              <a:off x="1205563" y="4502367"/>
              <a:ext cx="2592288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800" b="1" dirty="0"/>
                <a:t>9.499 </a:t>
              </a:r>
            </a:p>
            <a:p>
              <a:pPr algn="ctr"/>
              <a:r>
                <a:rPr lang="sl-SI" sz="2000" b="1" dirty="0">
                  <a:solidFill>
                    <a:srgbClr val="FF0000"/>
                  </a:solidFill>
                </a:rPr>
                <a:t>novih prejemnikov zdravil </a:t>
              </a:r>
            </a:p>
            <a:p>
              <a:pPr algn="ctr"/>
              <a:r>
                <a:rPr lang="sl-SI" sz="2000" b="1" dirty="0">
                  <a:solidFill>
                    <a:srgbClr val="FF0000"/>
                  </a:solidFill>
                </a:rPr>
                <a:t>za zniževanje glukoze </a:t>
              </a:r>
            </a:p>
            <a:p>
              <a:pPr algn="ctr"/>
              <a:r>
                <a:rPr lang="sl-SI" sz="2000" b="1" dirty="0">
                  <a:solidFill>
                    <a:srgbClr val="FF0000"/>
                  </a:solidFill>
                </a:rPr>
                <a:t>(ATC A10)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041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63288" y="332656"/>
            <a:ext cx="7139136" cy="1143000"/>
          </a:xfrm>
        </p:spPr>
        <p:txBody>
          <a:bodyPr>
            <a:noAutofit/>
          </a:bodyPr>
          <a:lstStyle/>
          <a:p>
            <a:r>
              <a:rPr lang="sl-SI" altLang="sl-SI" sz="2400" dirty="0" smtClean="0"/>
              <a:t>Število </a:t>
            </a:r>
            <a:r>
              <a:rPr lang="sl-SI" altLang="sl-SI" sz="2400" dirty="0"/>
              <a:t>novih primerov sladkorne bolezni </a:t>
            </a:r>
            <a:r>
              <a:rPr lang="sl-SI" altLang="sl-SI" sz="2400" dirty="0" smtClean="0"/>
              <a:t>v letu</a:t>
            </a:r>
            <a:endParaRPr lang="en-US" sz="2400" dirty="0"/>
          </a:p>
        </p:txBody>
      </p:sp>
      <p:sp>
        <p:nvSpPr>
          <p:cNvPr id="6" name="PoljeZBesedilom 5"/>
          <p:cNvSpPr txBox="1"/>
          <p:nvPr/>
        </p:nvSpPr>
        <p:spPr>
          <a:xfrm>
            <a:off x="0" y="5941302"/>
            <a:ext cx="4332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600" dirty="0" smtClean="0"/>
              <a:t>Vir: Ožji nabor kazalnikov spremljanja obvladovanja sladkorne bolezni v Sloveniji, </a:t>
            </a:r>
            <a:r>
              <a:rPr lang="en-US" sz="1600" dirty="0" smtClean="0"/>
              <a:t>20</a:t>
            </a:r>
            <a:r>
              <a:rPr lang="sl-SI" sz="1600" dirty="0" smtClean="0"/>
              <a:t>20</a:t>
            </a:r>
            <a:endParaRPr lang="en-US" sz="1600" dirty="0"/>
          </a:p>
        </p:txBody>
      </p:sp>
      <p:pic>
        <p:nvPicPr>
          <p:cNvPr id="9" name="Slika 8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60" b="39760"/>
          <a:stretch/>
        </p:blipFill>
        <p:spPr bwMode="auto">
          <a:xfrm>
            <a:off x="323528" y="1345033"/>
            <a:ext cx="5616624" cy="186367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Slika 9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411861"/>
            <a:ext cx="4680520" cy="2021119"/>
          </a:xfrm>
          <a:prstGeom prst="rect">
            <a:avLst/>
          </a:prstGeom>
          <a:noFill/>
        </p:spPr>
      </p:pic>
      <p:sp>
        <p:nvSpPr>
          <p:cNvPr id="4" name="PoljeZBesedilom 3"/>
          <p:cNvSpPr txBox="1"/>
          <p:nvPr/>
        </p:nvSpPr>
        <p:spPr>
          <a:xfrm>
            <a:off x="4960370" y="2146829"/>
            <a:ext cx="169986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050" b="1" dirty="0" smtClean="0"/>
              <a:t>Število vseh prejemnikov antihiperglikemičnih zdravil (A10)</a:t>
            </a:r>
            <a:endParaRPr lang="sl-SI" sz="1050" b="1" dirty="0"/>
          </a:p>
        </p:txBody>
      </p:sp>
      <p:sp>
        <p:nvSpPr>
          <p:cNvPr id="11" name="Pravokotnik 10"/>
          <p:cNvSpPr/>
          <p:nvPr/>
        </p:nvSpPr>
        <p:spPr>
          <a:xfrm>
            <a:off x="5945336" y="2327357"/>
            <a:ext cx="720080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2" name="PoljeZBesedilom 11"/>
          <p:cNvSpPr txBox="1"/>
          <p:nvPr/>
        </p:nvSpPr>
        <p:spPr>
          <a:xfrm>
            <a:off x="5026658" y="3432429"/>
            <a:ext cx="1633574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050" b="1" dirty="0" smtClean="0"/>
              <a:t>Število otrok in mladostnikov do 14 let, ki prejemajo antihiperglikemična zdravila</a:t>
            </a:r>
            <a:endParaRPr lang="sl-SI" sz="1050" b="1" dirty="0"/>
          </a:p>
        </p:txBody>
      </p:sp>
    </p:spTree>
    <p:extLst>
      <p:ext uri="{BB962C8B-B14F-4D97-AF65-F5344CB8AC3E}">
        <p14:creationId xmlns:p14="http://schemas.microsoft.com/office/powerpoint/2010/main" val="882436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971599" y="242351"/>
            <a:ext cx="6851104" cy="12527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l-SI" dirty="0" smtClean="0"/>
              <a:t>Akutni in kronični zapleti</a:t>
            </a:r>
            <a:endParaRPr lang="sl-SI" dirty="0"/>
          </a:p>
        </p:txBody>
      </p:sp>
      <p:sp>
        <p:nvSpPr>
          <p:cNvPr id="8" name="Pravokotnik 7"/>
          <p:cNvSpPr/>
          <p:nvPr/>
        </p:nvSpPr>
        <p:spPr>
          <a:xfrm>
            <a:off x="179512" y="1386007"/>
            <a:ext cx="23314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V </a:t>
            </a:r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letu </a:t>
            </a:r>
            <a:r>
              <a:rPr lang="sl-SI" sz="2800" dirty="0" smtClean="0">
                <a:solidFill>
                  <a:schemeClr val="bg1">
                    <a:lumMod val="50000"/>
                  </a:schemeClr>
                </a:solidFill>
              </a:rPr>
              <a:t>2020 </a:t>
            </a:r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je 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bilo</a:t>
            </a:r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…</a:t>
            </a:r>
            <a:endParaRPr lang="sl-SI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9" name="Skupina 8"/>
          <p:cNvGrpSpPr/>
          <p:nvPr/>
        </p:nvGrpSpPr>
        <p:grpSpPr>
          <a:xfrm>
            <a:off x="398883" y="1955378"/>
            <a:ext cx="3998268" cy="1446550"/>
            <a:chOff x="546610" y="4408591"/>
            <a:chExt cx="3297155" cy="1521188"/>
          </a:xfrm>
        </p:grpSpPr>
        <p:sp>
          <p:nvSpPr>
            <p:cNvPr id="10" name="Zaobljeni pravokotnik 9"/>
            <p:cNvSpPr/>
            <p:nvPr/>
          </p:nvSpPr>
          <p:spPr>
            <a:xfrm>
              <a:off x="546610" y="4511105"/>
              <a:ext cx="3297155" cy="1347897"/>
            </a:xfrm>
            <a:prstGeom prst="roundRect">
              <a:avLst/>
            </a:prstGeom>
            <a:solidFill>
              <a:srgbClr val="007DC5">
                <a:alpha val="6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PoljeZBesedilom 10"/>
            <p:cNvSpPr txBox="1"/>
            <p:nvPr/>
          </p:nvSpPr>
          <p:spPr>
            <a:xfrm>
              <a:off x="637770" y="4408591"/>
              <a:ext cx="3114833" cy="15211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800" b="1" dirty="0"/>
                <a:t>1.861 </a:t>
              </a:r>
            </a:p>
            <a:p>
              <a:pPr algn="ctr"/>
              <a:r>
                <a:rPr lang="sl-SI" sz="2000" b="1" dirty="0">
                  <a:solidFill>
                    <a:srgbClr val="FF0000"/>
                  </a:solidFill>
                </a:rPr>
                <a:t>hospitalizacij z glavno diagnozo </a:t>
              </a:r>
              <a:r>
                <a:rPr lang="sl-SI" sz="2000" b="1" dirty="0" smtClean="0">
                  <a:solidFill>
                    <a:srgbClr val="FF0000"/>
                  </a:solidFill>
                </a:rPr>
                <a:t>„sladkorna </a:t>
              </a:r>
              <a:r>
                <a:rPr lang="sl-SI" sz="2000" b="1" dirty="0">
                  <a:solidFill>
                    <a:srgbClr val="FF0000"/>
                  </a:solidFill>
                </a:rPr>
                <a:t>bolezen“ pri osebah starih 15 let in več</a:t>
              </a:r>
            </a:p>
          </p:txBody>
        </p:sp>
      </p:grpSp>
      <p:grpSp>
        <p:nvGrpSpPr>
          <p:cNvPr id="12" name="Skupina 11"/>
          <p:cNvGrpSpPr/>
          <p:nvPr/>
        </p:nvGrpSpPr>
        <p:grpSpPr>
          <a:xfrm>
            <a:off x="1115616" y="3542323"/>
            <a:ext cx="4536504" cy="1242139"/>
            <a:chOff x="4499992" y="4449814"/>
            <a:chExt cx="2612109" cy="1399910"/>
          </a:xfrm>
        </p:grpSpPr>
        <p:sp>
          <p:nvSpPr>
            <p:cNvPr id="14" name="Zaobljeni pravokotnik 13"/>
            <p:cNvSpPr/>
            <p:nvPr/>
          </p:nvSpPr>
          <p:spPr>
            <a:xfrm>
              <a:off x="4499992" y="4501827"/>
              <a:ext cx="2612109" cy="1347897"/>
            </a:xfrm>
            <a:prstGeom prst="roundRect">
              <a:avLst/>
            </a:prstGeom>
            <a:solidFill>
              <a:srgbClr val="808285">
                <a:alpha val="49804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PoljeZBesedilom 12"/>
            <p:cNvSpPr txBox="1"/>
            <p:nvPr/>
          </p:nvSpPr>
          <p:spPr>
            <a:xfrm>
              <a:off x="4545906" y="4449814"/>
              <a:ext cx="2520280" cy="12834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800" b="1" dirty="0" smtClean="0"/>
                <a:t>104,3 </a:t>
              </a:r>
            </a:p>
            <a:p>
              <a:pPr algn="ctr"/>
              <a:r>
                <a:rPr lang="sl-SI" sz="2000" b="1" dirty="0">
                  <a:solidFill>
                    <a:schemeClr val="tx2"/>
                  </a:solidFill>
                </a:rPr>
                <a:t>hospitalizacije na 100.000 prebivalcev Slovenije </a:t>
              </a:r>
              <a:r>
                <a:rPr lang="sl-SI" sz="2000" b="1" dirty="0" smtClean="0">
                  <a:solidFill>
                    <a:schemeClr val="tx2"/>
                  </a:solidFill>
                </a:rPr>
                <a:t> </a:t>
              </a:r>
            </a:p>
          </p:txBody>
        </p:sp>
      </p:grpSp>
      <p:grpSp>
        <p:nvGrpSpPr>
          <p:cNvPr id="15" name="Skupina 14"/>
          <p:cNvGrpSpPr/>
          <p:nvPr/>
        </p:nvGrpSpPr>
        <p:grpSpPr>
          <a:xfrm>
            <a:off x="2510984" y="5157192"/>
            <a:ext cx="4653304" cy="1446550"/>
            <a:chOff x="546610" y="4456361"/>
            <a:chExt cx="3297155" cy="1446550"/>
          </a:xfrm>
        </p:grpSpPr>
        <p:sp>
          <p:nvSpPr>
            <p:cNvPr id="16" name="Zaobljeni pravokotnik 15"/>
            <p:cNvSpPr/>
            <p:nvPr/>
          </p:nvSpPr>
          <p:spPr>
            <a:xfrm>
              <a:off x="546610" y="4511105"/>
              <a:ext cx="3297155" cy="1347897"/>
            </a:xfrm>
            <a:prstGeom prst="roundRect">
              <a:avLst/>
            </a:prstGeom>
            <a:solidFill>
              <a:srgbClr val="007DC5">
                <a:alpha val="4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PoljeZBesedilom 16"/>
            <p:cNvSpPr txBox="1"/>
            <p:nvPr/>
          </p:nvSpPr>
          <p:spPr>
            <a:xfrm>
              <a:off x="728933" y="4456361"/>
              <a:ext cx="2932507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800" b="1" dirty="0" smtClean="0"/>
                <a:t>1.574,3</a:t>
              </a:r>
              <a:endParaRPr lang="sl-SI" sz="2800" b="1" dirty="0"/>
            </a:p>
            <a:p>
              <a:pPr algn="ctr"/>
              <a:r>
                <a:rPr lang="pl-PL" sz="20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hospitalizacij na 100.000 oseb, ki prejemajo zdravila za sladkorno bolezen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7187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avokotnik 5"/>
          <p:cNvSpPr/>
          <p:nvPr/>
        </p:nvSpPr>
        <p:spPr>
          <a:xfrm>
            <a:off x="13522" y="6532754"/>
            <a:ext cx="67687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1400" dirty="0" smtClean="0"/>
              <a:t>Vir: Ožji nabor kazalnikov spremljanja obvladovanja sladkorne bolezni v Sloveniji, 2020</a:t>
            </a:r>
            <a:endParaRPr lang="sl-SI" sz="1400" dirty="0"/>
          </a:p>
        </p:txBody>
      </p:sp>
      <p:sp>
        <p:nvSpPr>
          <p:cNvPr id="8" name="Pravokotnik 7"/>
          <p:cNvSpPr/>
          <p:nvPr/>
        </p:nvSpPr>
        <p:spPr>
          <a:xfrm>
            <a:off x="539552" y="301601"/>
            <a:ext cx="82809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sz="2400" dirty="0" smtClean="0"/>
              <a:t>Letna incidenca akutnih in kroničnih zapletov na 100.000 bolnikov s sladkorno boleznijo </a:t>
            </a:r>
            <a:endParaRPr lang="en-US" sz="2400" dirty="0"/>
          </a:p>
        </p:txBody>
      </p:sp>
      <p:grpSp>
        <p:nvGrpSpPr>
          <p:cNvPr id="5" name="Skupina 4"/>
          <p:cNvGrpSpPr/>
          <p:nvPr/>
        </p:nvGrpSpPr>
        <p:grpSpPr>
          <a:xfrm>
            <a:off x="199403" y="1215288"/>
            <a:ext cx="4156573" cy="3173489"/>
            <a:chOff x="0" y="1156939"/>
            <a:chExt cx="4508879" cy="3614187"/>
          </a:xfrm>
        </p:grpSpPr>
        <p:pic>
          <p:nvPicPr>
            <p:cNvPr id="9" name="Slika 8"/>
            <p:cNvPicPr>
              <a:picLocks noChangeAspect="1"/>
            </p:cNvPicPr>
            <p:nvPr/>
          </p:nvPicPr>
          <p:blipFill rotWithShape="1">
            <a:blip r:embed="rId3"/>
            <a:srcRect l="1" t="83284" r="-534"/>
            <a:stretch/>
          </p:blipFill>
          <p:spPr>
            <a:xfrm>
              <a:off x="5433" y="4311503"/>
              <a:ext cx="4498058" cy="459623"/>
            </a:xfrm>
            <a:prstGeom prst="rect">
              <a:avLst/>
            </a:prstGeom>
          </p:spPr>
        </p:pic>
        <p:pic>
          <p:nvPicPr>
            <p:cNvPr id="10" name="Slika 9"/>
            <p:cNvPicPr>
              <a:picLocks noChangeAspect="1"/>
            </p:cNvPicPr>
            <p:nvPr/>
          </p:nvPicPr>
          <p:blipFill rotWithShape="1">
            <a:blip r:embed="rId4"/>
            <a:srcRect t="6861" r="855" b="40761"/>
            <a:stretch/>
          </p:blipFill>
          <p:spPr>
            <a:xfrm>
              <a:off x="5434" y="3101154"/>
              <a:ext cx="4503445" cy="1440160"/>
            </a:xfrm>
            <a:prstGeom prst="rect">
              <a:avLst/>
            </a:prstGeom>
          </p:spPr>
        </p:pic>
        <p:pic>
          <p:nvPicPr>
            <p:cNvPr id="11" name="Slika 10"/>
            <p:cNvPicPr>
              <a:picLocks noChangeAspect="1"/>
            </p:cNvPicPr>
            <p:nvPr/>
          </p:nvPicPr>
          <p:blipFill rotWithShape="1">
            <a:blip r:embed="rId3"/>
            <a:srcRect t="10259" r="855" b="47838"/>
            <a:stretch/>
          </p:blipFill>
          <p:spPr>
            <a:xfrm>
              <a:off x="0" y="1156939"/>
              <a:ext cx="4503491" cy="1152129"/>
            </a:xfrm>
            <a:prstGeom prst="rect">
              <a:avLst/>
            </a:prstGeom>
          </p:spPr>
        </p:pic>
        <p:pic>
          <p:nvPicPr>
            <p:cNvPr id="12" name="Slika 11"/>
            <p:cNvPicPr>
              <a:picLocks noChangeAspect="1"/>
            </p:cNvPicPr>
            <p:nvPr/>
          </p:nvPicPr>
          <p:blipFill rotWithShape="1">
            <a:blip r:embed="rId5"/>
            <a:srcRect t="5370" r="46" b="60584"/>
            <a:stretch/>
          </p:blipFill>
          <p:spPr>
            <a:xfrm>
              <a:off x="5433" y="2213853"/>
              <a:ext cx="4498058" cy="936104"/>
            </a:xfrm>
            <a:prstGeom prst="rect">
              <a:avLst/>
            </a:prstGeom>
          </p:spPr>
        </p:pic>
      </p:grpSp>
      <p:pic>
        <p:nvPicPr>
          <p:cNvPr id="7" name="Slika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66795" y="2800172"/>
            <a:ext cx="1713217" cy="254186"/>
          </a:xfrm>
          <a:prstGeom prst="rect">
            <a:avLst/>
          </a:prstGeom>
        </p:spPr>
      </p:pic>
      <p:pic>
        <p:nvPicPr>
          <p:cNvPr id="13" name="Slika 12"/>
          <p:cNvPicPr>
            <a:picLocks noChangeAspect="1"/>
          </p:cNvPicPr>
          <p:nvPr/>
        </p:nvPicPr>
        <p:blipFill rotWithShape="1">
          <a:blip r:embed="rId7"/>
          <a:srcRect t="1" r="10977" b="10923"/>
          <a:stretch/>
        </p:blipFill>
        <p:spPr>
          <a:xfrm>
            <a:off x="2152442" y="3927026"/>
            <a:ext cx="1485269" cy="220498"/>
          </a:xfrm>
          <a:prstGeom prst="rect">
            <a:avLst/>
          </a:prstGeom>
        </p:spPr>
      </p:pic>
      <p:pic>
        <p:nvPicPr>
          <p:cNvPr id="16" name="Slika 15"/>
          <p:cNvPicPr>
            <a:picLocks noChangeAspect="1"/>
          </p:cNvPicPr>
          <p:nvPr/>
        </p:nvPicPr>
        <p:blipFill rotWithShape="1">
          <a:blip r:embed="rId8"/>
          <a:srcRect r="43109"/>
          <a:stretch/>
        </p:blipFill>
        <p:spPr>
          <a:xfrm>
            <a:off x="3169659" y="2185124"/>
            <a:ext cx="936104" cy="244857"/>
          </a:xfrm>
          <a:prstGeom prst="rect">
            <a:avLst/>
          </a:prstGeom>
        </p:spPr>
      </p:pic>
      <p:grpSp>
        <p:nvGrpSpPr>
          <p:cNvPr id="17" name="Skupina 16"/>
          <p:cNvGrpSpPr/>
          <p:nvPr/>
        </p:nvGrpSpPr>
        <p:grpSpPr>
          <a:xfrm>
            <a:off x="4351009" y="3215600"/>
            <a:ext cx="4792991" cy="3317154"/>
            <a:chOff x="4283969" y="1052736"/>
            <a:chExt cx="4552417" cy="4549733"/>
          </a:xfrm>
        </p:grpSpPr>
        <p:pic>
          <p:nvPicPr>
            <p:cNvPr id="18" name="Slika 17"/>
            <p:cNvPicPr>
              <a:picLocks noChangeAspect="1"/>
            </p:cNvPicPr>
            <p:nvPr/>
          </p:nvPicPr>
          <p:blipFill rotWithShape="1">
            <a:blip r:embed="rId9"/>
            <a:srcRect l="-1" t="9479" r="1967" b="27667"/>
            <a:stretch/>
          </p:blipFill>
          <p:spPr>
            <a:xfrm>
              <a:off x="4283969" y="1052736"/>
              <a:ext cx="4464496" cy="1728192"/>
            </a:xfrm>
            <a:prstGeom prst="rect">
              <a:avLst/>
            </a:prstGeom>
          </p:spPr>
        </p:pic>
        <p:pic>
          <p:nvPicPr>
            <p:cNvPr id="19" name="Slika 18"/>
            <p:cNvPicPr>
              <a:picLocks noChangeAspect="1"/>
            </p:cNvPicPr>
            <p:nvPr/>
          </p:nvPicPr>
          <p:blipFill rotWithShape="1">
            <a:blip r:embed="rId10"/>
            <a:srcRect t="28808" r="387"/>
            <a:stretch/>
          </p:blipFill>
          <p:spPr>
            <a:xfrm>
              <a:off x="4283969" y="3645024"/>
              <a:ext cx="4536504" cy="1957445"/>
            </a:xfrm>
            <a:prstGeom prst="rect">
              <a:avLst/>
            </a:prstGeom>
          </p:spPr>
        </p:pic>
        <p:pic>
          <p:nvPicPr>
            <p:cNvPr id="20" name="Slika 19"/>
            <p:cNvPicPr>
              <a:picLocks noChangeAspect="1"/>
            </p:cNvPicPr>
            <p:nvPr/>
          </p:nvPicPr>
          <p:blipFill rotWithShape="1">
            <a:blip r:embed="rId11"/>
            <a:srcRect l="-1" t="33565" r="37" b="35008"/>
            <a:stretch/>
          </p:blipFill>
          <p:spPr>
            <a:xfrm>
              <a:off x="4283969" y="2780928"/>
              <a:ext cx="4552417" cy="864096"/>
            </a:xfrm>
            <a:prstGeom prst="rect">
              <a:avLst/>
            </a:prstGeom>
          </p:spPr>
        </p:pic>
      </p:grpSp>
      <p:pic>
        <p:nvPicPr>
          <p:cNvPr id="21" name="Slika 2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390507" y="4065755"/>
            <a:ext cx="1115253" cy="193752"/>
          </a:xfrm>
          <a:prstGeom prst="rect">
            <a:avLst/>
          </a:prstGeom>
        </p:spPr>
      </p:pic>
      <p:pic>
        <p:nvPicPr>
          <p:cNvPr id="22" name="Slika 2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390507" y="5040973"/>
            <a:ext cx="1188397" cy="206459"/>
          </a:xfrm>
          <a:prstGeom prst="rect">
            <a:avLst/>
          </a:prstGeom>
        </p:spPr>
      </p:pic>
      <p:pic>
        <p:nvPicPr>
          <p:cNvPr id="23" name="Slika 22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76256" y="5852108"/>
            <a:ext cx="2122428" cy="239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11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3285</TotalTime>
  <Words>836</Words>
  <Application>Microsoft Office PowerPoint</Application>
  <PresentationFormat>Diaprojekcija na zaslonu (4:3)</PresentationFormat>
  <Paragraphs>124</Paragraphs>
  <Slides>23</Slides>
  <Notes>23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23</vt:i4>
      </vt:variant>
    </vt:vector>
  </HeadingPairs>
  <TitlesOfParts>
    <vt:vector size="26" baseType="lpstr">
      <vt:lpstr>Arial</vt:lpstr>
      <vt:lpstr>Calibri</vt:lpstr>
      <vt:lpstr>Office Theme</vt:lpstr>
      <vt:lpstr>Sladkorna bolezen v številkah – stanje 2020, s posebnim poudarkom na COVID 19</vt:lpstr>
      <vt:lpstr>PowerPointova predstavitev</vt:lpstr>
      <vt:lpstr>Ocenjeno število oseb s sladkorno boleznijo v Sloveniji na podlagi števila prejemnikov antiherglikemičnih zdravil</vt:lpstr>
      <vt:lpstr>Stopnja starostno standardizirane prevalence sladkorne bolezni v Sloveniji v letu 2020 - po regijah, 20-79 let</vt:lpstr>
      <vt:lpstr>Prevalenca sladkorne bolezni v državah EU27 po podatkih anketne raziskave EHIS, 2019</vt:lpstr>
      <vt:lpstr>PowerPointova predstavitev</vt:lpstr>
      <vt:lpstr>Število novih primerov sladkorne bolezni v letu</vt:lpstr>
      <vt:lpstr>PowerPointova predstavitev</vt:lpstr>
      <vt:lpstr>PowerPointova predstavitev</vt:lpstr>
      <vt:lpstr>PowerPointova predstavitev</vt:lpstr>
      <vt:lpstr>Bolniki s sladkorno boleznijo med bolniki na dializi</vt:lpstr>
      <vt:lpstr>PowerPointova predstavitev</vt:lpstr>
      <vt:lpstr>Umrli  zaradi sladkorne  bolezni kot osnovnega vzroka smrti v obdobju od  2009 do 2020</vt:lpstr>
      <vt:lpstr>PowerPointova predstavitev</vt:lpstr>
      <vt:lpstr>Bolniki s sladkorno boleznijo in cepljenje proti COVID-19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Število  in stopnja opravljenih preventivnih obravnav v ADM, ki vključujejo tudi presejanje za sladkorno bolezen</vt:lpstr>
      <vt:lpstr>Bolniki, prejemniki zdravil za zniževanje sladkorja v krvi, ki so vključeni v državni program presejanja za diabetično retinopatijo </vt:lpstr>
      <vt:lpstr>Viri podatkov za prikaze sladkorne bolezni v Sloveniji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Jelka Zaletel</dc:creator>
  <cp:lastModifiedBy>Petra Nadrag</cp:lastModifiedBy>
  <cp:revision>117</cp:revision>
  <cp:lastPrinted>2021-11-09T07:40:57Z</cp:lastPrinted>
  <dcterms:created xsi:type="dcterms:W3CDTF">2021-10-27T15:36:58Z</dcterms:created>
  <dcterms:modified xsi:type="dcterms:W3CDTF">2021-11-11T13:39:22Z</dcterms:modified>
</cp:coreProperties>
</file>